
<file path=[Content_Types].xml><?xml version="1.0" encoding="utf-8"?>
<Types xmlns="http://schemas.openxmlformats.org/package/2006/content-types">
  <Default Extension="png" ContentType="image/png"/>
  <Default Extension="tmp" ContentType="image/png"/>
  <Default Extension="jpeg" ContentType="image/jpeg"/>
  <Default Extension="m4a" ContentType="audio/mp4"/>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1" r:id="rId2"/>
    <p:sldId id="259" r:id="rId3"/>
    <p:sldId id="260" r:id="rId4"/>
    <p:sldId id="261" r:id="rId5"/>
    <p:sldId id="262" r:id="rId6"/>
    <p:sldId id="263" r:id="rId7"/>
    <p:sldId id="264" r:id="rId8"/>
    <p:sldId id="258" r:id="rId9"/>
    <p:sldId id="266" r:id="rId10"/>
    <p:sldId id="265" r:id="rId11"/>
    <p:sldId id="270"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FF09"/>
    <a:srgbClr val="F907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4" d="100"/>
          <a:sy n="84" d="100"/>
        </p:scale>
        <p:origin x="62" y="16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tmp>
</file>

<file path=ppt/media/image13.jpeg>
</file>

<file path=ppt/media/image14.jpeg>
</file>

<file path=ppt/media/image15.gif>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png>
</file>

<file path=ppt/media/image26.png>
</file>

<file path=ppt/media/image3.png>
</file>

<file path=ppt/media/image4.png>
</file>

<file path=ppt/media/image5.png>
</file>

<file path=ppt/media/image6.png>
</file>

<file path=ppt/media/image7.png>
</file>

<file path=ppt/media/image8.jpeg>
</file>

<file path=ppt/media/image9.jpeg>
</file>

<file path=ppt/media/media1.mp4>
</file>

<file path=ppt/media/media2.m4a>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3/14/2022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3/14/2022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 Id="rId5" Type="http://schemas.openxmlformats.org/officeDocument/2006/relationships/image" Target="../media/image24.jpeg"/><Relationship Id="rId4" Type="http://schemas.openxmlformats.org/officeDocument/2006/relationships/image" Target="../media/image23.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image" Target="../media/image14.jpeg"/><Relationship Id="rId7" Type="http://schemas.openxmlformats.org/officeDocument/2006/relationships/image" Target="../media/image18.jpeg"/><Relationship Id="rId2" Type="http://schemas.openxmlformats.org/officeDocument/2006/relationships/image" Target="../media/image13.jpeg"/><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gif"/><Relationship Id="rId9" Type="http://schemas.openxmlformats.org/officeDocument/2006/relationships/image" Target="../media/image20.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REE DOWNLOAD Loading Glitch Intro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2457233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Where it is Used ?</a:t>
            </a:r>
            <a:endParaRPr lang="en-IN" dirty="0"/>
          </a:p>
        </p:txBody>
      </p:sp>
      <p:sp>
        <p:nvSpPr>
          <p:cNvPr id="6" name="TextBox 5"/>
          <p:cNvSpPr txBox="1"/>
          <p:nvPr/>
        </p:nvSpPr>
        <p:spPr>
          <a:xfrm>
            <a:off x="1125415" y="1453662"/>
            <a:ext cx="6951785" cy="2308324"/>
          </a:xfrm>
          <a:prstGeom prst="rect">
            <a:avLst/>
          </a:prstGeom>
          <a:noFill/>
        </p:spPr>
        <p:txBody>
          <a:bodyPr wrap="square" rtlCol="0">
            <a:spAutoFit/>
          </a:bodyPr>
          <a:lstStyle/>
          <a:p>
            <a:r>
              <a:rPr lang="en-IN" sz="2400" dirty="0"/>
              <a:t>USES of This Device : </a:t>
            </a:r>
            <a:endParaRPr lang="en-IN" sz="2400" dirty="0" smtClean="0"/>
          </a:p>
          <a:p>
            <a:endParaRPr lang="en-IN" sz="2400" dirty="0" smtClean="0"/>
          </a:p>
          <a:p>
            <a:r>
              <a:rPr lang="en-IN" sz="2400" dirty="0" smtClean="0"/>
              <a:t>1)Automatic </a:t>
            </a:r>
            <a:r>
              <a:rPr lang="en-IN" sz="2400" dirty="0"/>
              <a:t>Door openers. </a:t>
            </a:r>
            <a:endParaRPr lang="en-IN" sz="2400" dirty="0" smtClean="0"/>
          </a:p>
          <a:p>
            <a:r>
              <a:rPr lang="en-IN" sz="2400" dirty="0" smtClean="0"/>
              <a:t>2)Automatic </a:t>
            </a:r>
            <a:r>
              <a:rPr lang="en-IN" sz="2400" dirty="0"/>
              <a:t>Hand sanitizing. </a:t>
            </a:r>
            <a:endParaRPr lang="en-IN" sz="2400" dirty="0" smtClean="0"/>
          </a:p>
          <a:p>
            <a:r>
              <a:rPr lang="en-IN" sz="2400" dirty="0" smtClean="0"/>
              <a:t>3)Light </a:t>
            </a:r>
            <a:r>
              <a:rPr lang="en-IN" sz="2400" dirty="0"/>
              <a:t>sensitive Ambience. </a:t>
            </a:r>
            <a:endParaRPr lang="en-IN" sz="2400" dirty="0" smtClean="0"/>
          </a:p>
          <a:p>
            <a:r>
              <a:rPr lang="en-IN" sz="2400" dirty="0" smtClean="0"/>
              <a:t>4)Robotics </a:t>
            </a:r>
            <a:r>
              <a:rPr lang="en-IN" sz="2400" dirty="0"/>
              <a:t>. </a:t>
            </a:r>
          </a:p>
        </p:txBody>
      </p:sp>
      <p:grpSp>
        <p:nvGrpSpPr>
          <p:cNvPr id="7" name="Group 6"/>
          <p:cNvGrpSpPr/>
          <p:nvPr/>
        </p:nvGrpSpPr>
        <p:grpSpPr>
          <a:xfrm>
            <a:off x="800344" y="1453662"/>
            <a:ext cx="10392508" cy="4900979"/>
            <a:chOff x="800344" y="1453662"/>
            <a:chExt cx="10392508" cy="4900979"/>
          </a:xfrm>
        </p:grpSpPr>
        <p:pic>
          <p:nvPicPr>
            <p:cNvPr id="1026" name="Picture 2" descr="Image result for robotic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7698" y="1453662"/>
              <a:ext cx="30194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robotic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344" y="4211516"/>
              <a:ext cx="3105150"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automatic hand sanitizer dispens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0312" y="4211516"/>
              <a:ext cx="239077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proximity ligh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21052" y="4211516"/>
              <a:ext cx="2971800" cy="21431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17585774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par>
                          <p:cTn id="12" fill="hold">
                            <p:stCondLst>
                              <p:cond delay="1000"/>
                            </p:stCondLst>
                            <p:childTnLst>
                              <p:par>
                                <p:cTn id="13" presetID="21" presetClass="entr" presetSubtype="1"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heel(1)">
                                      <p:cBhvr>
                                        <p:cTn id="15"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78965"/>
          </a:xfrm>
        </p:spPr>
        <p:txBody>
          <a:bodyPr/>
          <a:lstStyle/>
          <a:p>
            <a:r>
              <a:rPr lang="en-IN" dirty="0" smtClean="0"/>
              <a:t>Skills </a:t>
            </a:r>
            <a:r>
              <a:rPr lang="en-IN" dirty="0" err="1" smtClean="0"/>
              <a:t>Aquired</a:t>
            </a:r>
            <a:r>
              <a:rPr lang="en-IN" dirty="0" smtClean="0"/>
              <a:t>:</a:t>
            </a:r>
            <a:endParaRPr lang="en-IN" dirty="0"/>
          </a:p>
        </p:txBody>
      </p:sp>
      <p:sp>
        <p:nvSpPr>
          <p:cNvPr id="5" name="TextBox 4"/>
          <p:cNvSpPr txBox="1"/>
          <p:nvPr/>
        </p:nvSpPr>
        <p:spPr>
          <a:xfrm>
            <a:off x="986829" y="1973655"/>
            <a:ext cx="10004079" cy="3416320"/>
          </a:xfrm>
          <a:prstGeom prst="rect">
            <a:avLst/>
          </a:prstGeom>
          <a:noFill/>
        </p:spPr>
        <p:txBody>
          <a:bodyPr wrap="square" rtlCol="0">
            <a:spAutoFit/>
          </a:bodyPr>
          <a:lstStyle/>
          <a:p>
            <a:pPr lvl="0"/>
            <a:r>
              <a:rPr lang="en-IN" dirty="0"/>
              <a:t>1) Learnt the application of Photo diode in a circuit.</a:t>
            </a:r>
          </a:p>
          <a:p>
            <a:r>
              <a:rPr lang="en-IN" dirty="0"/>
              <a:t> </a:t>
            </a:r>
          </a:p>
          <a:p>
            <a:pPr lvl="0"/>
            <a:r>
              <a:rPr lang="en-IN" dirty="0"/>
              <a:t>2) Learnt the uses of various components of electrical circuits.</a:t>
            </a:r>
          </a:p>
          <a:p>
            <a:r>
              <a:rPr lang="en-IN" dirty="0"/>
              <a:t> </a:t>
            </a:r>
          </a:p>
          <a:p>
            <a:pPr lvl="0"/>
            <a:r>
              <a:rPr lang="en-IN" dirty="0"/>
              <a:t>3) Studied the logic of the transistors .</a:t>
            </a:r>
          </a:p>
          <a:p>
            <a:r>
              <a:rPr lang="en-IN" dirty="0"/>
              <a:t> </a:t>
            </a:r>
          </a:p>
          <a:p>
            <a:pPr lvl="0"/>
            <a:r>
              <a:rPr lang="en-IN" dirty="0"/>
              <a:t>4) Learnt the construction of the circuit.</a:t>
            </a:r>
          </a:p>
          <a:p>
            <a:r>
              <a:rPr lang="en-IN" dirty="0"/>
              <a:t> </a:t>
            </a:r>
          </a:p>
          <a:p>
            <a:pPr lvl="0"/>
            <a:r>
              <a:rPr lang="en-IN" dirty="0"/>
              <a:t>5) Understood the working of various electronic components.</a:t>
            </a:r>
          </a:p>
          <a:p>
            <a:r>
              <a:rPr lang="en-IN" dirty="0"/>
              <a:t> </a:t>
            </a:r>
          </a:p>
          <a:p>
            <a:pPr lvl="0"/>
            <a:r>
              <a:rPr lang="en-IN" dirty="0"/>
              <a:t>6) Learnt to soldier the components on PCB.</a:t>
            </a:r>
          </a:p>
          <a:p>
            <a:endParaRPr lang="en-IN" dirty="0"/>
          </a:p>
        </p:txBody>
      </p:sp>
    </p:spTree>
    <p:extLst>
      <p:ext uri="{BB962C8B-B14F-4D97-AF65-F5344CB8AC3E}">
        <p14:creationId xmlns:p14="http://schemas.microsoft.com/office/powerpoint/2010/main" val="55605359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6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1988" y="980257"/>
            <a:ext cx="3667981" cy="883713"/>
          </a:xfrm>
        </p:spPr>
        <p:txBody>
          <a:bodyPr/>
          <a:lstStyle/>
          <a:p>
            <a:r>
              <a:rPr lang="en-IN" dirty="0" smtClean="0"/>
              <a:t>Conclusion -</a:t>
            </a:r>
            <a:endParaRPr lang="en-IN" dirty="0"/>
          </a:p>
        </p:txBody>
      </p:sp>
      <p:sp>
        <p:nvSpPr>
          <p:cNvPr id="3" name="Content Placeholder 2"/>
          <p:cNvSpPr>
            <a:spLocks noGrp="1"/>
          </p:cNvSpPr>
          <p:nvPr>
            <p:ph idx="1"/>
          </p:nvPr>
        </p:nvSpPr>
        <p:spPr>
          <a:xfrm>
            <a:off x="1490174" y="2088088"/>
            <a:ext cx="8946541" cy="1850867"/>
          </a:xfrm>
        </p:spPr>
        <p:txBody>
          <a:bodyPr>
            <a:normAutofit/>
          </a:bodyPr>
          <a:lstStyle/>
          <a:p>
            <a:pPr algn="ctr"/>
            <a:r>
              <a:rPr lang="en-IN" sz="2500" dirty="0"/>
              <a:t>The demonstration of the Photodiode and LED is Carried out successfully , photodiode started conducting at its specific absorbing rate . Thus the properties of photodiode and LEDs can be observed.</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69177" y="3938955"/>
            <a:ext cx="2788534" cy="2788534"/>
          </a:xfrm>
          <a:prstGeom prst="rect">
            <a:avLst/>
          </a:prstGeom>
        </p:spPr>
      </p:pic>
    </p:spTree>
    <p:extLst>
      <p:ext uri="{BB962C8B-B14F-4D97-AF65-F5344CB8AC3E}">
        <p14:creationId xmlns:p14="http://schemas.microsoft.com/office/powerpoint/2010/main" val="199636762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up)">
                                      <p:cBhvr>
                                        <p:cTn id="11" dur="500"/>
                                        <p:tgtEl>
                                          <p:spTgt spid="3">
                                            <p:txEl>
                                              <p:pRg st="0" end="0"/>
                                            </p:txEl>
                                          </p:spTgt>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74051" y="769241"/>
            <a:ext cx="2917704" cy="743036"/>
          </a:xfrm>
        </p:spPr>
        <p:txBody>
          <a:bodyPr/>
          <a:lstStyle/>
          <a:p>
            <a:r>
              <a:rPr lang="en-IN" dirty="0" smtClean="0"/>
              <a:t>CREATORS</a:t>
            </a:r>
            <a:endParaRPr lang="en-IN" dirty="0"/>
          </a:p>
        </p:txBody>
      </p:sp>
      <p:sp>
        <p:nvSpPr>
          <p:cNvPr id="6" name="Title 1"/>
          <p:cNvSpPr txBox="1">
            <a:spLocks/>
          </p:cNvSpPr>
          <p:nvPr/>
        </p:nvSpPr>
        <p:spPr>
          <a:xfrm>
            <a:off x="4374051" y="3770349"/>
            <a:ext cx="2917704" cy="743036"/>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dirty="0" smtClean="0"/>
              <a:t>GUIDENCE</a:t>
            </a:r>
            <a:endParaRPr lang="en-IN" dirty="0"/>
          </a:p>
        </p:txBody>
      </p:sp>
      <p:grpSp>
        <p:nvGrpSpPr>
          <p:cNvPr id="8" name="Group 7"/>
          <p:cNvGrpSpPr/>
          <p:nvPr/>
        </p:nvGrpSpPr>
        <p:grpSpPr>
          <a:xfrm>
            <a:off x="1758460" y="1711569"/>
            <a:ext cx="9155726" cy="4532113"/>
            <a:chOff x="1758460" y="1711569"/>
            <a:chExt cx="9155726" cy="4532113"/>
          </a:xfrm>
        </p:grpSpPr>
        <p:sp>
          <p:nvSpPr>
            <p:cNvPr id="4" name="TextBox 3"/>
            <p:cNvSpPr txBox="1"/>
            <p:nvPr/>
          </p:nvSpPr>
          <p:spPr>
            <a:xfrm>
              <a:off x="1758460" y="1716886"/>
              <a:ext cx="3387970" cy="1077218"/>
            </a:xfrm>
            <a:prstGeom prst="rect">
              <a:avLst/>
            </a:prstGeom>
            <a:noFill/>
          </p:spPr>
          <p:txBody>
            <a:bodyPr wrap="square" rtlCol="0">
              <a:spAutoFit/>
            </a:bodyPr>
            <a:lstStyle/>
            <a:p>
              <a:r>
                <a:rPr lang="en-IN" sz="2600" dirty="0" smtClean="0">
                  <a:solidFill>
                    <a:schemeClr val="bg2">
                      <a:lumMod val="20000"/>
                      <a:lumOff val="80000"/>
                    </a:schemeClr>
                  </a:solidFill>
                  <a:latin typeface="Bahnschrift" panose="020B0502040204020203" pitchFamily="34" charset="0"/>
                </a:rPr>
                <a:t>Mayur .B. Borgude </a:t>
              </a:r>
            </a:p>
            <a:p>
              <a:r>
                <a:rPr lang="en-IN" sz="2000" dirty="0" smtClean="0">
                  <a:solidFill>
                    <a:schemeClr val="bg2">
                      <a:lumMod val="40000"/>
                      <a:lumOff val="60000"/>
                    </a:schemeClr>
                  </a:solidFill>
                  <a:latin typeface="Bahnschrift" panose="020B0502040204020203" pitchFamily="34" charset="0"/>
                </a:rPr>
                <a:t>F.Y.  </a:t>
              </a:r>
              <a:r>
                <a:rPr lang="en-IN" sz="2000" dirty="0" err="1" smtClean="0">
                  <a:solidFill>
                    <a:schemeClr val="bg2">
                      <a:lumMod val="40000"/>
                      <a:lumOff val="60000"/>
                    </a:schemeClr>
                  </a:solidFill>
                  <a:latin typeface="Bahnschrift" panose="020B0502040204020203" pitchFamily="34" charset="0"/>
                </a:rPr>
                <a:t>B.Tech</a:t>
              </a:r>
              <a:r>
                <a:rPr lang="en-IN" sz="2000" dirty="0" smtClean="0">
                  <a:solidFill>
                    <a:schemeClr val="bg2">
                      <a:lumMod val="40000"/>
                      <a:lumOff val="60000"/>
                    </a:schemeClr>
                  </a:solidFill>
                  <a:latin typeface="Bahnschrift" panose="020B0502040204020203" pitchFamily="34" charset="0"/>
                </a:rPr>
                <a:t> </a:t>
              </a:r>
            </a:p>
            <a:p>
              <a:r>
                <a:rPr lang="en-IN" dirty="0" smtClean="0">
                  <a:solidFill>
                    <a:schemeClr val="accent5">
                      <a:lumMod val="60000"/>
                      <a:lumOff val="40000"/>
                    </a:schemeClr>
                  </a:solidFill>
                  <a:latin typeface="Bahnschrift" panose="020B0502040204020203" pitchFamily="34" charset="0"/>
                </a:rPr>
                <a:t>Computer Science And Design</a:t>
              </a:r>
              <a:endParaRPr lang="en-IN" dirty="0">
                <a:solidFill>
                  <a:schemeClr val="accent5">
                    <a:lumMod val="60000"/>
                    <a:lumOff val="40000"/>
                  </a:schemeClr>
                </a:solidFill>
                <a:latin typeface="Bahnschrift" panose="020B0502040204020203" pitchFamily="34" charset="0"/>
              </a:endParaRPr>
            </a:p>
          </p:txBody>
        </p:sp>
        <p:sp>
          <p:nvSpPr>
            <p:cNvPr id="5" name="TextBox 4"/>
            <p:cNvSpPr txBox="1"/>
            <p:nvPr/>
          </p:nvSpPr>
          <p:spPr>
            <a:xfrm>
              <a:off x="6646986" y="1711569"/>
              <a:ext cx="4267200" cy="1077218"/>
            </a:xfrm>
            <a:prstGeom prst="rect">
              <a:avLst/>
            </a:prstGeom>
            <a:noFill/>
          </p:spPr>
          <p:txBody>
            <a:bodyPr wrap="square" rtlCol="0">
              <a:spAutoFit/>
            </a:bodyPr>
            <a:lstStyle/>
            <a:p>
              <a:r>
                <a:rPr lang="en-IN" sz="2600" dirty="0" err="1">
                  <a:solidFill>
                    <a:schemeClr val="bg2">
                      <a:lumMod val="20000"/>
                      <a:lumOff val="80000"/>
                    </a:schemeClr>
                  </a:solidFill>
                  <a:latin typeface="Bahnschrift" panose="020B0502040204020203" pitchFamily="34" charset="0"/>
                </a:rPr>
                <a:t>R</a:t>
              </a:r>
              <a:r>
                <a:rPr lang="en-IN" sz="2600" dirty="0" err="1" smtClean="0">
                  <a:solidFill>
                    <a:schemeClr val="bg2">
                      <a:lumMod val="20000"/>
                      <a:lumOff val="80000"/>
                    </a:schemeClr>
                  </a:solidFill>
                  <a:latin typeface="Bahnschrift" panose="020B0502040204020203" pitchFamily="34" charset="0"/>
                </a:rPr>
                <a:t>ushikesh</a:t>
              </a:r>
              <a:r>
                <a:rPr lang="en-IN" sz="2600" dirty="0" smtClean="0">
                  <a:solidFill>
                    <a:schemeClr val="bg2">
                      <a:lumMod val="20000"/>
                      <a:lumOff val="80000"/>
                    </a:schemeClr>
                  </a:solidFill>
                  <a:latin typeface="Bahnschrift" panose="020B0502040204020203" pitchFamily="34" charset="0"/>
                </a:rPr>
                <a:t> .M. </a:t>
              </a:r>
              <a:r>
                <a:rPr lang="en-IN" sz="2600" dirty="0" err="1" smtClean="0">
                  <a:solidFill>
                    <a:schemeClr val="bg2">
                      <a:lumMod val="20000"/>
                      <a:lumOff val="80000"/>
                    </a:schemeClr>
                  </a:solidFill>
                  <a:latin typeface="Bahnschrift" panose="020B0502040204020203" pitchFamily="34" charset="0"/>
                </a:rPr>
                <a:t>Shinde</a:t>
              </a:r>
              <a:r>
                <a:rPr lang="en-IN" sz="2600" dirty="0" smtClean="0">
                  <a:solidFill>
                    <a:schemeClr val="bg2">
                      <a:lumMod val="20000"/>
                      <a:lumOff val="80000"/>
                    </a:schemeClr>
                  </a:solidFill>
                  <a:latin typeface="Bahnschrift" panose="020B0502040204020203" pitchFamily="34" charset="0"/>
                </a:rPr>
                <a:t> </a:t>
              </a:r>
            </a:p>
            <a:p>
              <a:r>
                <a:rPr lang="en-IN" sz="2000" dirty="0" smtClean="0">
                  <a:solidFill>
                    <a:schemeClr val="bg2">
                      <a:lumMod val="40000"/>
                      <a:lumOff val="60000"/>
                    </a:schemeClr>
                  </a:solidFill>
                  <a:latin typeface="Bahnschrift" panose="020B0502040204020203" pitchFamily="34" charset="0"/>
                </a:rPr>
                <a:t>F.Y.  </a:t>
              </a:r>
              <a:r>
                <a:rPr lang="en-IN" sz="2000" dirty="0" err="1" smtClean="0">
                  <a:solidFill>
                    <a:schemeClr val="bg2">
                      <a:lumMod val="40000"/>
                      <a:lumOff val="60000"/>
                    </a:schemeClr>
                  </a:solidFill>
                  <a:latin typeface="Bahnschrift" panose="020B0502040204020203" pitchFamily="34" charset="0"/>
                </a:rPr>
                <a:t>B.Tech</a:t>
              </a:r>
              <a:r>
                <a:rPr lang="en-IN" sz="2000" dirty="0" smtClean="0">
                  <a:solidFill>
                    <a:schemeClr val="bg2">
                      <a:lumMod val="40000"/>
                      <a:lumOff val="60000"/>
                    </a:schemeClr>
                  </a:solidFill>
                  <a:latin typeface="Bahnschrift" panose="020B0502040204020203" pitchFamily="34" charset="0"/>
                </a:rPr>
                <a:t> </a:t>
              </a:r>
            </a:p>
            <a:p>
              <a:r>
                <a:rPr lang="en-IN" dirty="0" smtClean="0">
                  <a:solidFill>
                    <a:schemeClr val="accent5">
                      <a:lumMod val="60000"/>
                      <a:lumOff val="40000"/>
                    </a:schemeClr>
                  </a:solidFill>
                  <a:latin typeface="Bahnschrift" panose="020B0502040204020203" pitchFamily="34" charset="0"/>
                </a:rPr>
                <a:t>Computer Science And Design</a:t>
              </a:r>
              <a:endParaRPr lang="en-IN" dirty="0">
                <a:solidFill>
                  <a:schemeClr val="accent5">
                    <a:lumMod val="60000"/>
                    <a:lumOff val="40000"/>
                  </a:schemeClr>
                </a:solidFill>
                <a:latin typeface="Bahnschrift" panose="020B0502040204020203" pitchFamily="34" charset="0"/>
              </a:endParaRPr>
            </a:p>
          </p:txBody>
        </p:sp>
        <p:sp>
          <p:nvSpPr>
            <p:cNvPr id="7" name="TextBox 6"/>
            <p:cNvSpPr txBox="1"/>
            <p:nvPr/>
          </p:nvSpPr>
          <p:spPr>
            <a:xfrm>
              <a:off x="4103749" y="4735577"/>
              <a:ext cx="3458307" cy="1508105"/>
            </a:xfrm>
            <a:prstGeom prst="rect">
              <a:avLst/>
            </a:prstGeom>
            <a:noFill/>
          </p:spPr>
          <p:txBody>
            <a:bodyPr wrap="square" rtlCol="0">
              <a:spAutoFit/>
            </a:bodyPr>
            <a:lstStyle/>
            <a:p>
              <a:pPr algn="ctr"/>
              <a:r>
                <a:rPr lang="en-IN" sz="2800" dirty="0" err="1">
                  <a:solidFill>
                    <a:srgbClr val="FFC000"/>
                  </a:solidFill>
                  <a:latin typeface="Bahnschrift" panose="020B0502040204020203" pitchFamily="34" charset="0"/>
                </a:rPr>
                <a:t>P</a:t>
              </a:r>
              <a:r>
                <a:rPr lang="en-IN" sz="2800" dirty="0" err="1" smtClean="0">
                  <a:solidFill>
                    <a:srgbClr val="FFC000"/>
                  </a:solidFill>
                  <a:latin typeface="Bahnschrift" panose="020B0502040204020203" pitchFamily="34" charset="0"/>
                </a:rPr>
                <a:t>rof.</a:t>
              </a:r>
              <a:r>
                <a:rPr lang="en-IN" sz="2800" dirty="0" smtClean="0">
                  <a:solidFill>
                    <a:srgbClr val="FFC000"/>
                  </a:solidFill>
                  <a:latin typeface="Bahnschrift" panose="020B0502040204020203" pitchFamily="34" charset="0"/>
                </a:rPr>
                <a:t> </a:t>
              </a:r>
              <a:r>
                <a:rPr lang="en-IN" sz="2800" dirty="0" err="1" smtClean="0">
                  <a:solidFill>
                    <a:srgbClr val="FFC000"/>
                  </a:solidFill>
                  <a:latin typeface="Bahnschrift" panose="020B0502040204020203" pitchFamily="34" charset="0"/>
                </a:rPr>
                <a:t>Sujata</a:t>
              </a:r>
              <a:r>
                <a:rPr lang="en-IN" sz="2800" dirty="0" smtClean="0">
                  <a:solidFill>
                    <a:srgbClr val="FFC000"/>
                  </a:solidFill>
                  <a:latin typeface="Bahnschrift" panose="020B0502040204020203" pitchFamily="34" charset="0"/>
                </a:rPr>
                <a:t> </a:t>
              </a:r>
              <a:r>
                <a:rPr lang="en-IN" sz="2800" dirty="0" err="1" smtClean="0">
                  <a:solidFill>
                    <a:srgbClr val="FFC000"/>
                  </a:solidFill>
                  <a:latin typeface="Bahnschrift" panose="020B0502040204020203" pitchFamily="34" charset="0"/>
                </a:rPr>
                <a:t>Avhad</a:t>
              </a:r>
              <a:endParaRPr lang="en-IN" sz="2800" dirty="0" smtClean="0">
                <a:solidFill>
                  <a:srgbClr val="FFC000"/>
                </a:solidFill>
                <a:latin typeface="Bahnschrift" panose="020B0502040204020203" pitchFamily="34" charset="0"/>
              </a:endParaRPr>
            </a:p>
            <a:p>
              <a:pPr algn="ctr"/>
              <a:r>
                <a:rPr lang="en-IN" sz="2400" dirty="0">
                  <a:solidFill>
                    <a:schemeClr val="accent3">
                      <a:lumMod val="20000"/>
                      <a:lumOff val="80000"/>
                    </a:schemeClr>
                  </a:solidFill>
                  <a:latin typeface="Bahnschrift" panose="020B0502040204020203" pitchFamily="34" charset="0"/>
                </a:rPr>
                <a:t>S</a:t>
              </a:r>
              <a:r>
                <a:rPr lang="en-IN" sz="2400" dirty="0" smtClean="0">
                  <a:solidFill>
                    <a:schemeClr val="accent3">
                      <a:lumMod val="20000"/>
                      <a:lumOff val="80000"/>
                    </a:schemeClr>
                  </a:solidFill>
                  <a:latin typeface="Bahnschrift" panose="020B0502040204020203" pitchFamily="34" charset="0"/>
                </a:rPr>
                <a:t>ubject Tutor</a:t>
              </a:r>
            </a:p>
            <a:p>
              <a:pPr algn="ctr"/>
              <a:r>
                <a:rPr lang="en-IN" sz="2000" dirty="0" smtClean="0">
                  <a:solidFill>
                    <a:schemeClr val="accent3">
                      <a:lumMod val="60000"/>
                      <a:lumOff val="40000"/>
                    </a:schemeClr>
                  </a:solidFill>
                  <a:latin typeface="Bahnschrift" panose="020B0502040204020203" pitchFamily="34" charset="0"/>
                </a:rPr>
                <a:t>Basic </a:t>
              </a:r>
              <a:r>
                <a:rPr lang="en-IN" sz="2000" dirty="0" err="1" smtClean="0">
                  <a:solidFill>
                    <a:schemeClr val="accent3">
                      <a:lumMod val="60000"/>
                      <a:lumOff val="40000"/>
                    </a:schemeClr>
                  </a:solidFill>
                  <a:latin typeface="Bahnschrift" panose="020B0502040204020203" pitchFamily="34" charset="0"/>
                </a:rPr>
                <a:t>Electornics</a:t>
              </a:r>
              <a:r>
                <a:rPr lang="en-IN" sz="2000" dirty="0" smtClean="0">
                  <a:solidFill>
                    <a:schemeClr val="accent3">
                      <a:lumMod val="60000"/>
                      <a:lumOff val="40000"/>
                    </a:schemeClr>
                  </a:solidFill>
                  <a:latin typeface="Bahnschrift" panose="020B0502040204020203" pitchFamily="34" charset="0"/>
                </a:rPr>
                <a:t> And Electrical </a:t>
              </a:r>
              <a:r>
                <a:rPr lang="en-IN" dirty="0" smtClean="0">
                  <a:solidFill>
                    <a:schemeClr val="accent3">
                      <a:lumMod val="60000"/>
                      <a:lumOff val="40000"/>
                    </a:schemeClr>
                  </a:solidFill>
                  <a:latin typeface="Bahnschrift" panose="020B0502040204020203" pitchFamily="34" charset="0"/>
                </a:rPr>
                <a:t>Engineering</a:t>
              </a:r>
              <a:endParaRPr lang="en-IN" dirty="0">
                <a:solidFill>
                  <a:schemeClr val="accent3">
                    <a:lumMod val="60000"/>
                    <a:lumOff val="40000"/>
                  </a:schemeClr>
                </a:solidFill>
                <a:latin typeface="Bahnschrift" panose="020B0502040204020203" pitchFamily="34" charset="0"/>
              </a:endParaRPr>
            </a:p>
          </p:txBody>
        </p:sp>
      </p:grpSp>
    </p:spTree>
    <p:extLst>
      <p:ext uri="{BB962C8B-B14F-4D97-AF65-F5344CB8AC3E}">
        <p14:creationId xmlns:p14="http://schemas.microsoft.com/office/powerpoint/2010/main" val="12082768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7"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yt1s.com - Thanks For Watching Outro Free Download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986954"/>
          </a:xfrm>
          <a:prstGeom prst="rect">
            <a:avLst/>
          </a:prstGeom>
        </p:spPr>
      </p:pic>
    </p:spTree>
    <p:extLst>
      <p:ext uri="{BB962C8B-B14F-4D97-AF65-F5344CB8AC3E}">
        <p14:creationId xmlns:p14="http://schemas.microsoft.com/office/powerpoint/2010/main" val="232192134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mediacall" presetSubtype="0" fill="hold" nodeType="afterEffect">
                                  <p:stCondLst>
                                    <p:cond delay="0"/>
                                  </p:stCondLst>
                                  <p:childTnLst>
                                    <p:cmd type="call" cmd="togglePause">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9872" y="2068158"/>
            <a:ext cx="9404723" cy="2828962"/>
          </a:xfrm>
        </p:spPr>
        <p:txBody>
          <a:bodyPr/>
          <a:lstStyle/>
          <a:p>
            <a:pPr algn="ctr"/>
            <a:r>
              <a:rPr lang="en-IN" b="1" dirty="0" smtClean="0"/>
              <a:t>DEMONSTRATING THE WORKING OF LEDs AND PHOTODIODEs BY CONSTRUCTING SIMPLE PROXIMITY SENSOR</a:t>
            </a:r>
            <a:endParaRPr lang="en-IN" b="1" dirty="0"/>
          </a:p>
        </p:txBody>
      </p:sp>
      <p:pic>
        <p:nvPicPr>
          <p:cNvPr id="3" name="Uplifting and Inspiring Background Music For Videos _ Presentations">
            <a:hlinkClick r:id="" action="ppaction://media"/>
          </p:cNvPr>
          <p:cNvPicPr>
            <a:picLocks noChangeAspect="1"/>
          </p:cNvPicPr>
          <p:nvPr>
            <a:audioFile r:link="rId2"/>
            <p:extLst>
              <p:ext uri="{DAA4B4D4-6D71-4841-9C94-3DE7FCFB9230}">
                <p14:media xmlns:p14="http://schemas.microsoft.com/office/powerpoint/2010/main" r:embed="rId1">
                  <p14:fade out="250"/>
                </p14:media>
              </p:ext>
            </p:extLst>
          </p:nvPr>
        </p:nvPicPr>
        <p:blipFill>
          <a:blip r:embed="rId4"/>
          <a:stretch>
            <a:fillRect/>
          </a:stretch>
        </p:blipFill>
        <p:spPr>
          <a:xfrm>
            <a:off x="12192000" y="6858000"/>
            <a:ext cx="487363" cy="487363"/>
          </a:xfrm>
          <a:prstGeom prst="rect">
            <a:avLst/>
          </a:prstGeom>
        </p:spPr>
      </p:pic>
    </p:spTree>
    <p:extLst>
      <p:ext uri="{BB962C8B-B14F-4D97-AF65-F5344CB8AC3E}">
        <p14:creationId xmlns:p14="http://schemas.microsoft.com/office/powerpoint/2010/main" val="317314142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1" repeatCount="indefinite"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4311969" cy="746162"/>
          </a:xfrm>
        </p:spPr>
        <p:txBody>
          <a:bodyPr/>
          <a:lstStyle/>
          <a:p>
            <a:r>
              <a:rPr lang="en-IN" dirty="0" smtClean="0"/>
              <a:t>What Is a LED ?</a:t>
            </a:r>
            <a:endParaRPr lang="en-IN" dirty="0"/>
          </a:p>
        </p:txBody>
      </p:sp>
      <p:sp>
        <p:nvSpPr>
          <p:cNvPr id="3" name="Content Placeholder 2"/>
          <p:cNvSpPr>
            <a:spLocks noGrp="1"/>
          </p:cNvSpPr>
          <p:nvPr>
            <p:ph idx="1"/>
          </p:nvPr>
        </p:nvSpPr>
        <p:spPr>
          <a:xfrm>
            <a:off x="1519872" y="1501304"/>
            <a:ext cx="8946541" cy="4195481"/>
          </a:xfrm>
        </p:spPr>
        <p:txBody>
          <a:bodyPr>
            <a:normAutofit/>
          </a:bodyPr>
          <a:lstStyle/>
          <a:p>
            <a:pPr algn="just"/>
            <a:r>
              <a:rPr lang="en-IN" sz="2200" dirty="0"/>
              <a:t>In a Light emitting diode, when electrons and holes recombine, the energy is released in the form of light. Thus, it is termed as Light-emitting diode. The LED operates on the principle of </a:t>
            </a:r>
            <a:r>
              <a:rPr lang="en-IN" sz="2200" dirty="0" smtClean="0"/>
              <a:t>electro-luminance </a:t>
            </a:r>
            <a:r>
              <a:rPr lang="en-IN" sz="2200" dirty="0"/>
              <a:t>while photodiode works on the principle of the photoconduction. </a:t>
            </a:r>
          </a:p>
        </p:txBody>
      </p:sp>
      <p:pic>
        <p:nvPicPr>
          <p:cNvPr id="1026" name="Picture 2" descr="Various types of LED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0037" y="3718242"/>
            <a:ext cx="6667500" cy="184785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958080" y="5768376"/>
            <a:ext cx="2336800" cy="461665"/>
          </a:xfrm>
          <a:prstGeom prst="rect">
            <a:avLst/>
          </a:prstGeom>
          <a:noFill/>
        </p:spPr>
        <p:txBody>
          <a:bodyPr wrap="square" rtlCol="0">
            <a:spAutoFit/>
          </a:bodyPr>
          <a:lstStyle/>
          <a:p>
            <a:r>
              <a:rPr lang="en-IN" sz="2400" dirty="0" smtClean="0">
                <a:latin typeface="Bahnschrift SemiBold" panose="020B0502040204020203" pitchFamily="34" charset="0"/>
              </a:rPr>
              <a:t>TYPES OF LEDs</a:t>
            </a:r>
            <a:endParaRPr lang="en-IN" sz="2400" dirty="0">
              <a:latin typeface="Bahnschrift SemiBold" panose="020B0502040204020203" pitchFamily="34" charset="0"/>
            </a:endParaRPr>
          </a:p>
        </p:txBody>
      </p:sp>
    </p:spTree>
    <p:extLst>
      <p:ext uri="{BB962C8B-B14F-4D97-AF65-F5344CB8AC3E}">
        <p14:creationId xmlns:p14="http://schemas.microsoft.com/office/powerpoint/2010/main" val="138182168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arn(inVertical)">
                                      <p:cBhvr>
                                        <p:cTn id="13" dur="500"/>
                                        <p:tgtEl>
                                          <p:spTgt spid="3">
                                            <p:txEl>
                                              <p:pRg st="0" end="0"/>
                                            </p:txEl>
                                          </p:spTgt>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1026"/>
                                        </p:tgtEl>
                                        <p:attrNameLst>
                                          <p:attrName>style.visibility</p:attrName>
                                        </p:attrNameLst>
                                      </p:cBhvr>
                                      <p:to>
                                        <p:strVal val="visible"/>
                                      </p:to>
                                    </p:set>
                                    <p:animEffect transition="in" filter="fade">
                                      <p:cBhvr>
                                        <p:cTn id="17" dur="1000"/>
                                        <p:tgtEl>
                                          <p:spTgt spid="1026"/>
                                        </p:tgtEl>
                                      </p:cBhvr>
                                    </p:animEffect>
                                    <p:anim calcmode="lin" valueType="num">
                                      <p:cBhvr>
                                        <p:cTn id="18" dur="1000" fill="hold"/>
                                        <p:tgtEl>
                                          <p:spTgt spid="1026"/>
                                        </p:tgtEl>
                                        <p:attrNameLst>
                                          <p:attrName>ppt_x</p:attrName>
                                        </p:attrNameLst>
                                      </p:cBhvr>
                                      <p:tavLst>
                                        <p:tav tm="0">
                                          <p:val>
                                            <p:strVal val="#ppt_x"/>
                                          </p:val>
                                        </p:tav>
                                        <p:tav tm="100000">
                                          <p:val>
                                            <p:strVal val="#ppt_x"/>
                                          </p:val>
                                        </p:tav>
                                      </p:tavLst>
                                    </p:anim>
                                    <p:anim calcmode="lin" valueType="num">
                                      <p:cBhvr>
                                        <p:cTn id="19" dur="1000" fill="hold"/>
                                        <p:tgtEl>
                                          <p:spTgt spid="1026"/>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1"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up)">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is a PHOTODIODE ?</a:t>
            </a:r>
            <a:endParaRPr lang="en-IN" dirty="0"/>
          </a:p>
        </p:txBody>
      </p:sp>
      <p:sp>
        <p:nvSpPr>
          <p:cNvPr id="3" name="Content Placeholder 2"/>
          <p:cNvSpPr>
            <a:spLocks noGrp="1"/>
          </p:cNvSpPr>
          <p:nvPr>
            <p:ph idx="1"/>
          </p:nvPr>
        </p:nvSpPr>
        <p:spPr>
          <a:xfrm>
            <a:off x="1277013" y="1565239"/>
            <a:ext cx="8946541" cy="2151100"/>
          </a:xfrm>
        </p:spPr>
        <p:txBody>
          <a:bodyPr>
            <a:normAutofit/>
          </a:bodyPr>
          <a:lstStyle/>
          <a:p>
            <a:pPr algn="just"/>
            <a:r>
              <a:rPr lang="en-IN" sz="2200" dirty="0"/>
              <a:t>A photodiode is a PN-junction diode that consumes light energy to produce an electric current. They are also called a photo-detector, a light detector, and a </a:t>
            </a:r>
            <a:r>
              <a:rPr lang="en-IN" sz="2200" dirty="0" smtClean="0"/>
              <a:t>photo-sensor</a:t>
            </a:r>
            <a:r>
              <a:rPr lang="en-IN" sz="2200" dirty="0"/>
              <a:t>. Photodiodes are designed to work in reverse bias condition. Typical photodiode materials are Silicon, Germanium and Indium gallium arsenide.</a:t>
            </a:r>
          </a:p>
        </p:txBody>
      </p:sp>
      <p:grpSp>
        <p:nvGrpSpPr>
          <p:cNvPr id="6" name="Group 5"/>
          <p:cNvGrpSpPr/>
          <p:nvPr/>
        </p:nvGrpSpPr>
        <p:grpSpPr>
          <a:xfrm>
            <a:off x="1612293" y="3911600"/>
            <a:ext cx="8757180" cy="2009458"/>
            <a:chOff x="1612293" y="3911600"/>
            <a:chExt cx="8757180" cy="2009458"/>
          </a:xfrm>
        </p:grpSpPr>
        <p:grpSp>
          <p:nvGrpSpPr>
            <p:cNvPr id="5" name="Group 4"/>
            <p:cNvGrpSpPr/>
            <p:nvPr/>
          </p:nvGrpSpPr>
          <p:grpSpPr>
            <a:xfrm>
              <a:off x="1612293" y="3911600"/>
              <a:ext cx="4991201" cy="2009458"/>
              <a:chOff x="1612293" y="3911600"/>
              <a:chExt cx="4991201" cy="2009458"/>
            </a:xfrm>
          </p:grpSpPr>
          <p:pic>
            <p:nvPicPr>
              <p:cNvPr id="2050" name="Picture 2" descr="S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2293" y="3911600"/>
                <a:ext cx="2262430" cy="200945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ee the source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20643" y="3911600"/>
                <a:ext cx="2582851" cy="2009458"/>
              </a:xfrm>
              <a:prstGeom prst="rect">
                <a:avLst/>
              </a:prstGeom>
              <a:noFill/>
              <a:extLst>
                <a:ext uri="{909E8E84-426E-40DD-AFC4-6F175D3DCCD1}">
                  <a14:hiddenFill xmlns:a14="http://schemas.microsoft.com/office/drawing/2010/main">
                    <a:solidFill>
                      <a:srgbClr val="FFFFFF"/>
                    </a:solidFill>
                  </a14:hiddenFill>
                </a:ext>
              </a:extLst>
            </p:spPr>
          </p:pic>
        </p:grpSp>
        <p:pic>
          <p:nvPicPr>
            <p:cNvPr id="2054" name="Picture 6" descr="See the source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49414" y="3911600"/>
              <a:ext cx="3620059" cy="2009458"/>
            </a:xfrm>
            <a:prstGeom prst="rect">
              <a:avLst/>
            </a:prstGeom>
            <a:noFill/>
            <a:extLst>
              <a:ext uri="{909E8E84-426E-40DD-AFC4-6F175D3DCCD1}">
                <a14:hiddenFill xmlns:a14="http://schemas.microsoft.com/office/drawing/2010/main">
                  <a:solidFill>
                    <a:srgbClr val="FFFFFF"/>
                  </a:solidFill>
                </a14:hiddenFill>
              </a:ext>
            </a:extLst>
          </p:spPr>
        </p:pic>
      </p:grpSp>
      <p:sp>
        <p:nvSpPr>
          <p:cNvPr id="4" name="TextBox 3"/>
          <p:cNvSpPr txBox="1"/>
          <p:nvPr/>
        </p:nvSpPr>
        <p:spPr>
          <a:xfrm>
            <a:off x="1503680" y="6116320"/>
            <a:ext cx="8865793" cy="461665"/>
          </a:xfrm>
          <a:prstGeom prst="rect">
            <a:avLst/>
          </a:prstGeom>
          <a:noFill/>
        </p:spPr>
        <p:txBody>
          <a:bodyPr wrap="square" rtlCol="0">
            <a:spAutoFit/>
          </a:bodyPr>
          <a:lstStyle/>
          <a:p>
            <a:pPr algn="ctr"/>
            <a:r>
              <a:rPr lang="en-IN" sz="2400" dirty="0">
                <a:latin typeface="Bahnschrift SemiBold" panose="020B0502040204020203" pitchFamily="34" charset="0"/>
              </a:rPr>
              <a:t>Types</a:t>
            </a:r>
            <a:r>
              <a:rPr lang="en-IN" dirty="0" smtClean="0"/>
              <a:t> </a:t>
            </a:r>
            <a:r>
              <a:rPr lang="en-IN" sz="2400" dirty="0">
                <a:latin typeface="Bahnschrift SemiBold" panose="020B0502040204020203" pitchFamily="34" charset="0"/>
              </a:rPr>
              <a:t>of</a:t>
            </a:r>
            <a:r>
              <a:rPr lang="en-IN" dirty="0" smtClean="0"/>
              <a:t> </a:t>
            </a:r>
            <a:r>
              <a:rPr lang="en-IN" sz="2400" dirty="0">
                <a:latin typeface="Bahnschrift SemiBold" panose="020B0502040204020203" pitchFamily="34" charset="0"/>
              </a:rPr>
              <a:t>Photodiodes</a:t>
            </a:r>
          </a:p>
        </p:txBody>
      </p:sp>
    </p:spTree>
    <p:extLst>
      <p:ext uri="{BB962C8B-B14F-4D97-AF65-F5344CB8AC3E}">
        <p14:creationId xmlns:p14="http://schemas.microsoft.com/office/powerpoint/2010/main" val="149776480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wipe(up)">
                                      <p:cBhvr>
                                        <p:cTn id="15" dur="500"/>
                                        <p:tgtEl>
                                          <p:spTgt spid="3">
                                            <p:txEl>
                                              <p:pRg st="0" end="0"/>
                                            </p:txEl>
                                          </p:spTgt>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up)">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is a Proximity Sensor ?</a:t>
            </a:r>
            <a:endParaRPr lang="en-IN" dirty="0"/>
          </a:p>
        </p:txBody>
      </p:sp>
      <p:sp>
        <p:nvSpPr>
          <p:cNvPr id="3" name="Content Placeholder 2"/>
          <p:cNvSpPr>
            <a:spLocks noGrp="1"/>
          </p:cNvSpPr>
          <p:nvPr>
            <p:ph idx="1"/>
          </p:nvPr>
        </p:nvSpPr>
        <p:spPr>
          <a:xfrm>
            <a:off x="1194752" y="1494118"/>
            <a:ext cx="8946541" cy="4195481"/>
          </a:xfrm>
        </p:spPr>
        <p:txBody>
          <a:bodyPr>
            <a:normAutofit/>
          </a:bodyPr>
          <a:lstStyle/>
          <a:p>
            <a:pPr algn="just"/>
            <a:r>
              <a:rPr lang="en-IN" sz="2200" dirty="0"/>
              <a:t>A sensor that can be used for detecting the presence of objects surrounding it without having any physical contact is termed as a proximity sensor. This can be done using the electromagnetic field or electromagnetic radiation beam in which the field or return signal changes in the event of the presence of any object in its surrounding.</a:t>
            </a:r>
          </a:p>
        </p:txBody>
      </p:sp>
      <p:pic>
        <p:nvPicPr>
          <p:cNvPr id="4" name="Picture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1758" y="3676536"/>
            <a:ext cx="5342083" cy="2613887"/>
          </a:xfrm>
          <a:prstGeom prst="rect">
            <a:avLst/>
          </a:prstGeom>
        </p:spPr>
      </p:pic>
      <p:sp>
        <p:nvSpPr>
          <p:cNvPr id="5" name="TextBox 4"/>
          <p:cNvSpPr txBox="1"/>
          <p:nvPr/>
        </p:nvSpPr>
        <p:spPr>
          <a:xfrm>
            <a:off x="3221759" y="6290423"/>
            <a:ext cx="5342082" cy="461665"/>
          </a:xfrm>
          <a:prstGeom prst="rect">
            <a:avLst/>
          </a:prstGeom>
          <a:noFill/>
        </p:spPr>
        <p:txBody>
          <a:bodyPr wrap="square" rtlCol="0">
            <a:spAutoFit/>
          </a:bodyPr>
          <a:lstStyle/>
          <a:p>
            <a:pPr algn="ctr"/>
            <a:r>
              <a:rPr lang="en-IN" sz="2400" dirty="0" smtClean="0">
                <a:latin typeface="Bahnschrift SemiBold" panose="020B0502040204020203" pitchFamily="34" charset="0"/>
              </a:rPr>
              <a:t>Proximity Sensor</a:t>
            </a:r>
            <a:endParaRPr lang="en-IN" sz="2400" dirty="0">
              <a:latin typeface="Bahnschrift SemiBold" panose="020B0502040204020203" pitchFamily="34" charset="0"/>
            </a:endParaRPr>
          </a:p>
        </p:txBody>
      </p:sp>
    </p:spTree>
    <p:extLst>
      <p:ext uri="{BB962C8B-B14F-4D97-AF65-F5344CB8AC3E}">
        <p14:creationId xmlns:p14="http://schemas.microsoft.com/office/powerpoint/2010/main" val="220451179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up)">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up)">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3840" y="452718"/>
            <a:ext cx="10353040" cy="1400530"/>
          </a:xfrm>
        </p:spPr>
        <p:txBody>
          <a:bodyPr/>
          <a:lstStyle/>
          <a:p>
            <a:r>
              <a:rPr lang="en-IN" sz="4100" dirty="0" smtClean="0"/>
              <a:t>How Did we made A </a:t>
            </a:r>
            <a:r>
              <a:rPr lang="en-IN" sz="4100" dirty="0"/>
              <a:t>P</a:t>
            </a:r>
            <a:r>
              <a:rPr lang="en-IN" sz="4100" dirty="0" smtClean="0"/>
              <a:t>roximity Sensor ?</a:t>
            </a:r>
            <a:endParaRPr lang="en-IN" sz="4100" dirty="0"/>
          </a:p>
        </p:txBody>
      </p:sp>
      <p:sp>
        <p:nvSpPr>
          <p:cNvPr id="3" name="Content Placeholder 2"/>
          <p:cNvSpPr>
            <a:spLocks noGrp="1"/>
          </p:cNvSpPr>
          <p:nvPr>
            <p:ph idx="1"/>
          </p:nvPr>
        </p:nvSpPr>
        <p:spPr>
          <a:xfrm>
            <a:off x="1235392" y="2073238"/>
            <a:ext cx="8946541" cy="2712121"/>
          </a:xfrm>
        </p:spPr>
        <p:txBody>
          <a:bodyPr>
            <a:noAutofit/>
          </a:bodyPr>
          <a:lstStyle/>
          <a:p>
            <a:pPr algn="just"/>
            <a:r>
              <a:rPr lang="en-IN" sz="2200" dirty="0" smtClean="0"/>
              <a:t>This is a very simple to make project which consists of very few components . We make this project by soldering the resistor with an IR led and a Photodiode with a 5.6M ohm resistor . They both were connected parallel to each other and a output from photodiode was taken for a BC547 transistor to trigger the indicator LED after incidence of reflected light from the nearby object . And thus this Sensor is constructed with simple electronic components .</a:t>
            </a:r>
            <a:endParaRPr lang="en-IN" sz="2200" dirty="0"/>
          </a:p>
        </p:txBody>
      </p:sp>
    </p:spTree>
    <p:extLst>
      <p:ext uri="{BB962C8B-B14F-4D97-AF65-F5344CB8AC3E}">
        <p14:creationId xmlns:p14="http://schemas.microsoft.com/office/powerpoint/2010/main" val="355678445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up)">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Components Used For Project:</a:t>
            </a:r>
            <a:endParaRPr lang="en-IN" dirty="0"/>
          </a:p>
        </p:txBody>
      </p:sp>
      <p:grpSp>
        <p:nvGrpSpPr>
          <p:cNvPr id="4" name="Group 3"/>
          <p:cNvGrpSpPr/>
          <p:nvPr/>
        </p:nvGrpSpPr>
        <p:grpSpPr>
          <a:xfrm>
            <a:off x="1242694" y="1703701"/>
            <a:ext cx="9507378" cy="4100834"/>
            <a:chOff x="1242694" y="1703701"/>
            <a:chExt cx="9507378" cy="4100834"/>
          </a:xfrm>
        </p:grpSpPr>
        <p:pic>
          <p:nvPicPr>
            <p:cNvPr id="3074" name="Picture 2" descr="S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2695" y="1717040"/>
              <a:ext cx="1673225"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ee the source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0332" y="1703702"/>
              <a:ext cx="1705901"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See the source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69045" y="1703701"/>
              <a:ext cx="1571655"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See the source imag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63512" y="1703705"/>
              <a:ext cx="1686560" cy="1686560"/>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mage result for light emitting diod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42694" y="4131310"/>
              <a:ext cx="1673225"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See the source imag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40332" y="4131309"/>
              <a:ext cx="1705901"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Image result for 9v battery"/>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69045" y="4131309"/>
              <a:ext cx="1673225"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See the source imag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063513" y="4131309"/>
              <a:ext cx="1686138" cy="167322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 name="Group 4"/>
          <p:cNvGrpSpPr/>
          <p:nvPr/>
        </p:nvGrpSpPr>
        <p:grpSpPr>
          <a:xfrm>
            <a:off x="959752" y="3337778"/>
            <a:ext cx="10066384" cy="2990306"/>
            <a:chOff x="959752" y="3337778"/>
            <a:chExt cx="10066384" cy="2990306"/>
          </a:xfrm>
        </p:grpSpPr>
        <p:sp>
          <p:nvSpPr>
            <p:cNvPr id="3" name="TextBox 2"/>
            <p:cNvSpPr txBox="1"/>
            <p:nvPr/>
          </p:nvSpPr>
          <p:spPr>
            <a:xfrm>
              <a:off x="961292" y="3390265"/>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Resistors</a:t>
              </a:r>
              <a:endParaRPr lang="en-IN" sz="2400" dirty="0">
                <a:latin typeface="Bahnschrift" panose="020B0502040204020203" pitchFamily="34" charset="0"/>
              </a:endParaRPr>
            </a:p>
          </p:txBody>
        </p:sp>
        <p:sp>
          <p:nvSpPr>
            <p:cNvPr id="12" name="TextBox 11"/>
            <p:cNvSpPr txBox="1"/>
            <p:nvPr/>
          </p:nvSpPr>
          <p:spPr>
            <a:xfrm>
              <a:off x="3622928" y="3376926"/>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Photodiode</a:t>
              </a:r>
              <a:endParaRPr lang="en-IN" sz="2400" dirty="0">
                <a:latin typeface="Bahnschrift" panose="020B0502040204020203" pitchFamily="34" charset="0"/>
              </a:endParaRPr>
            </a:p>
          </p:txBody>
        </p:sp>
        <p:sp>
          <p:nvSpPr>
            <p:cNvPr id="13" name="TextBox 12"/>
            <p:cNvSpPr txBox="1"/>
            <p:nvPr/>
          </p:nvSpPr>
          <p:spPr>
            <a:xfrm>
              <a:off x="6235318" y="3390265"/>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IR LED</a:t>
              </a:r>
              <a:endParaRPr lang="en-IN" sz="2400" dirty="0">
                <a:latin typeface="Bahnschrift" panose="020B0502040204020203" pitchFamily="34" charset="0"/>
              </a:endParaRPr>
            </a:p>
          </p:txBody>
        </p:sp>
        <p:sp>
          <p:nvSpPr>
            <p:cNvPr id="14" name="TextBox 13"/>
            <p:cNvSpPr txBox="1"/>
            <p:nvPr/>
          </p:nvSpPr>
          <p:spPr>
            <a:xfrm>
              <a:off x="8787028" y="3337778"/>
              <a:ext cx="2239108" cy="830997"/>
            </a:xfrm>
            <a:prstGeom prst="rect">
              <a:avLst/>
            </a:prstGeom>
            <a:noFill/>
          </p:spPr>
          <p:txBody>
            <a:bodyPr wrap="square" rtlCol="0">
              <a:spAutoFit/>
            </a:bodyPr>
            <a:lstStyle/>
            <a:p>
              <a:pPr algn="ctr"/>
              <a:r>
                <a:rPr lang="en-IN" sz="2400" dirty="0" smtClean="0">
                  <a:latin typeface="Bahnschrift" panose="020B0502040204020203" pitchFamily="34" charset="0"/>
                </a:rPr>
                <a:t>BC547 Transistor</a:t>
              </a:r>
              <a:endParaRPr lang="en-IN" sz="2400" dirty="0">
                <a:latin typeface="Bahnschrift" panose="020B0502040204020203" pitchFamily="34" charset="0"/>
              </a:endParaRPr>
            </a:p>
          </p:txBody>
        </p:sp>
        <p:sp>
          <p:nvSpPr>
            <p:cNvPr id="15" name="TextBox 14"/>
            <p:cNvSpPr txBox="1"/>
            <p:nvPr/>
          </p:nvSpPr>
          <p:spPr>
            <a:xfrm>
              <a:off x="959752" y="5853082"/>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Indicator LED</a:t>
              </a:r>
              <a:endParaRPr lang="en-IN" sz="2400" dirty="0">
                <a:latin typeface="Bahnschrift" panose="020B0502040204020203" pitchFamily="34" charset="0"/>
              </a:endParaRPr>
            </a:p>
          </p:txBody>
        </p:sp>
        <p:sp>
          <p:nvSpPr>
            <p:cNvPr id="16" name="TextBox 15"/>
            <p:cNvSpPr txBox="1"/>
            <p:nvPr/>
          </p:nvSpPr>
          <p:spPr>
            <a:xfrm>
              <a:off x="3658792" y="5866419"/>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Zero PCB</a:t>
              </a:r>
              <a:endParaRPr lang="en-IN" sz="2400" dirty="0">
                <a:latin typeface="Bahnschrift" panose="020B0502040204020203" pitchFamily="34" charset="0"/>
              </a:endParaRPr>
            </a:p>
          </p:txBody>
        </p:sp>
        <p:sp>
          <p:nvSpPr>
            <p:cNvPr id="17" name="TextBox 16"/>
            <p:cNvSpPr txBox="1"/>
            <p:nvPr/>
          </p:nvSpPr>
          <p:spPr>
            <a:xfrm>
              <a:off x="6357832" y="5866418"/>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9v Battery</a:t>
              </a:r>
              <a:endParaRPr lang="en-IN" sz="2400" dirty="0">
                <a:latin typeface="Bahnschrift" panose="020B0502040204020203" pitchFamily="34" charset="0"/>
              </a:endParaRPr>
            </a:p>
          </p:txBody>
        </p:sp>
        <p:sp>
          <p:nvSpPr>
            <p:cNvPr id="18" name="TextBox 17"/>
            <p:cNvSpPr txBox="1"/>
            <p:nvPr/>
          </p:nvSpPr>
          <p:spPr>
            <a:xfrm>
              <a:off x="8787028" y="5853081"/>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Various Tools.</a:t>
              </a:r>
              <a:endParaRPr lang="en-IN" sz="2400" dirty="0">
                <a:latin typeface="Bahnschrift" panose="020B0502040204020203" pitchFamily="34" charset="0"/>
              </a:endParaRPr>
            </a:p>
          </p:txBody>
        </p:sp>
      </p:grpSp>
    </p:spTree>
    <p:extLst>
      <p:ext uri="{BB962C8B-B14F-4D97-AF65-F5344CB8AC3E}">
        <p14:creationId xmlns:p14="http://schemas.microsoft.com/office/powerpoint/2010/main" val="15858414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par>
                                <p:cTn id="12" presetID="22" presetClass="entr" presetSubtype="2"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right)">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9" name="Straight Connector 78"/>
          <p:cNvCxnSpPr/>
          <p:nvPr/>
        </p:nvCxnSpPr>
        <p:spPr>
          <a:xfrm>
            <a:off x="5812610" y="2289488"/>
            <a:ext cx="5" cy="1364555"/>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80" name="Group 79"/>
          <p:cNvGrpSpPr/>
          <p:nvPr/>
        </p:nvGrpSpPr>
        <p:grpSpPr>
          <a:xfrm>
            <a:off x="2095112" y="1195388"/>
            <a:ext cx="7229444" cy="1388036"/>
            <a:chOff x="2153539" y="1177389"/>
            <a:chExt cx="4794532" cy="628425"/>
          </a:xfrm>
        </p:grpSpPr>
        <p:cxnSp>
          <p:nvCxnSpPr>
            <p:cNvPr id="178" name="Straight Connector 177"/>
            <p:cNvCxnSpPr/>
            <p:nvPr/>
          </p:nvCxnSpPr>
          <p:spPr>
            <a:xfrm>
              <a:off x="2153539" y="1187865"/>
              <a:ext cx="2448000"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4601539" y="1187865"/>
              <a:ext cx="0" cy="345488"/>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4601539" y="1187865"/>
              <a:ext cx="1055777"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181" name="Group 180"/>
            <p:cNvGrpSpPr/>
            <p:nvPr/>
          </p:nvGrpSpPr>
          <p:grpSpPr>
            <a:xfrm>
              <a:off x="5657316" y="1177389"/>
              <a:ext cx="1290755" cy="628425"/>
              <a:chOff x="5657316" y="1177389"/>
              <a:chExt cx="1290755" cy="628425"/>
            </a:xfrm>
          </p:grpSpPr>
          <p:cxnSp>
            <p:nvCxnSpPr>
              <p:cNvPr id="182" name="Straight Connector 181"/>
              <p:cNvCxnSpPr/>
              <p:nvPr/>
            </p:nvCxnSpPr>
            <p:spPr>
              <a:xfrm>
                <a:off x="5657316" y="1187865"/>
                <a:ext cx="0" cy="353416"/>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5657316" y="1187865"/>
                <a:ext cx="1273323"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6948071" y="1177389"/>
                <a:ext cx="0" cy="628425"/>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grpSp>
      <p:grpSp>
        <p:nvGrpSpPr>
          <p:cNvPr id="81" name="Group 80"/>
          <p:cNvGrpSpPr/>
          <p:nvPr/>
        </p:nvGrpSpPr>
        <p:grpSpPr>
          <a:xfrm>
            <a:off x="2091294" y="1187905"/>
            <a:ext cx="7229444" cy="1388036"/>
            <a:chOff x="2153539" y="1177389"/>
            <a:chExt cx="4794532" cy="628425"/>
          </a:xfrm>
        </p:grpSpPr>
        <p:cxnSp>
          <p:nvCxnSpPr>
            <p:cNvPr id="171" name="Straight Connector 170"/>
            <p:cNvCxnSpPr/>
            <p:nvPr/>
          </p:nvCxnSpPr>
          <p:spPr>
            <a:xfrm>
              <a:off x="2153539" y="1187865"/>
              <a:ext cx="2448000" cy="0"/>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4601539" y="1187865"/>
              <a:ext cx="0" cy="345488"/>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4601539" y="1187865"/>
              <a:ext cx="1055777" cy="0"/>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grpSp>
          <p:nvGrpSpPr>
            <p:cNvPr id="174" name="Group 173"/>
            <p:cNvGrpSpPr/>
            <p:nvPr/>
          </p:nvGrpSpPr>
          <p:grpSpPr>
            <a:xfrm>
              <a:off x="5657316" y="1177389"/>
              <a:ext cx="1290755" cy="628425"/>
              <a:chOff x="5657316" y="1177389"/>
              <a:chExt cx="1290755" cy="628425"/>
            </a:xfrm>
          </p:grpSpPr>
          <p:cxnSp>
            <p:nvCxnSpPr>
              <p:cNvPr id="175" name="Straight Connector 174"/>
              <p:cNvCxnSpPr/>
              <p:nvPr/>
            </p:nvCxnSpPr>
            <p:spPr>
              <a:xfrm>
                <a:off x="5657316" y="1187865"/>
                <a:ext cx="0" cy="353416"/>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5657316" y="1187865"/>
                <a:ext cx="1273323" cy="0"/>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6948071" y="1177389"/>
                <a:ext cx="0" cy="628425"/>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grpSp>
      </p:grpSp>
      <p:cxnSp>
        <p:nvCxnSpPr>
          <p:cNvPr id="82" name="Straight Connector 81"/>
          <p:cNvCxnSpPr/>
          <p:nvPr/>
        </p:nvCxnSpPr>
        <p:spPr>
          <a:xfrm>
            <a:off x="9324556" y="2999236"/>
            <a:ext cx="0" cy="1044197"/>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83" name="Group 82"/>
          <p:cNvGrpSpPr/>
          <p:nvPr/>
        </p:nvGrpSpPr>
        <p:grpSpPr>
          <a:xfrm>
            <a:off x="7404573" y="2290853"/>
            <a:ext cx="1680235" cy="1338587"/>
            <a:chOff x="5657316" y="1666430"/>
            <a:chExt cx="1145136" cy="444381"/>
          </a:xfrm>
        </p:grpSpPr>
        <p:cxnSp>
          <p:nvCxnSpPr>
            <p:cNvPr id="169" name="Straight Connector 168"/>
            <p:cNvCxnSpPr/>
            <p:nvPr/>
          </p:nvCxnSpPr>
          <p:spPr>
            <a:xfrm>
              <a:off x="5657316" y="1666430"/>
              <a:ext cx="0" cy="444381"/>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a:xfrm>
              <a:off x="5657316" y="1837345"/>
              <a:ext cx="1145136" cy="1"/>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84" name="Group 83"/>
          <p:cNvGrpSpPr/>
          <p:nvPr/>
        </p:nvGrpSpPr>
        <p:grpSpPr>
          <a:xfrm rot="10800000">
            <a:off x="5671161" y="1996919"/>
            <a:ext cx="282915" cy="248107"/>
            <a:chOff x="6836825" y="2332385"/>
            <a:chExt cx="187628" cy="112329"/>
          </a:xfrm>
          <a:effectLst/>
        </p:grpSpPr>
        <p:cxnSp>
          <p:nvCxnSpPr>
            <p:cNvPr id="165" name="Straight Connector 164"/>
            <p:cNvCxnSpPr/>
            <p:nvPr/>
          </p:nvCxnSpPr>
          <p:spPr>
            <a:xfrm>
              <a:off x="6836825" y="2444714"/>
              <a:ext cx="187628" cy="0"/>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flipH="1">
              <a:off x="6836825" y="2333002"/>
              <a:ext cx="93814" cy="111095"/>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a:xfrm>
              <a:off x="6930639" y="2332385"/>
              <a:ext cx="93814" cy="111095"/>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a:off x="6836825" y="2332385"/>
              <a:ext cx="187628" cy="0"/>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85" name="Group 84"/>
          <p:cNvGrpSpPr/>
          <p:nvPr/>
        </p:nvGrpSpPr>
        <p:grpSpPr>
          <a:xfrm>
            <a:off x="5741884" y="3654396"/>
            <a:ext cx="141463" cy="489402"/>
            <a:chOff x="4554629" y="2110811"/>
            <a:chExt cx="93817" cy="221574"/>
          </a:xfrm>
        </p:grpSpPr>
        <p:grpSp>
          <p:nvGrpSpPr>
            <p:cNvPr id="156" name="Group 155"/>
            <p:cNvGrpSpPr/>
            <p:nvPr/>
          </p:nvGrpSpPr>
          <p:grpSpPr>
            <a:xfrm>
              <a:off x="4554629" y="2110811"/>
              <a:ext cx="93817" cy="186668"/>
              <a:chOff x="4554629" y="2110811"/>
              <a:chExt cx="93817" cy="186668"/>
            </a:xfrm>
          </p:grpSpPr>
          <p:cxnSp>
            <p:nvCxnSpPr>
              <p:cNvPr id="158" name="Straight Connector 157"/>
              <p:cNvCxnSpPr/>
              <p:nvPr/>
            </p:nvCxnSpPr>
            <p:spPr>
              <a:xfrm flipH="1">
                <a:off x="4554632" y="2110811"/>
                <a:ext cx="46907" cy="21365"/>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a:off x="4554632" y="2132176"/>
                <a:ext cx="93812" cy="13448"/>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a:off x="4554631" y="2145624"/>
                <a:ext cx="93813" cy="45073"/>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4554631" y="2191315"/>
                <a:ext cx="93815" cy="20747"/>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nvGrpSpPr>
              <p:cNvPr id="162" name="Group 161"/>
              <p:cNvGrpSpPr/>
              <p:nvPr/>
            </p:nvGrpSpPr>
            <p:grpSpPr>
              <a:xfrm>
                <a:off x="4554629" y="2217593"/>
                <a:ext cx="93816" cy="79886"/>
                <a:chOff x="4707031" y="2284576"/>
                <a:chExt cx="93816" cy="79886"/>
              </a:xfrm>
            </p:grpSpPr>
            <p:cxnSp>
              <p:nvCxnSpPr>
                <p:cNvPr id="163" name="Straight Connector 162"/>
                <p:cNvCxnSpPr/>
                <p:nvPr/>
              </p:nvCxnSpPr>
              <p:spPr>
                <a:xfrm flipH="1">
                  <a:off x="4707031" y="2284576"/>
                  <a:ext cx="93816" cy="58521"/>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a:off x="4707031" y="2343715"/>
                  <a:ext cx="93815" cy="20747"/>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grpSp>
        <p:cxnSp>
          <p:nvCxnSpPr>
            <p:cNvPr id="157" name="Straight Connector 156"/>
            <p:cNvCxnSpPr/>
            <p:nvPr/>
          </p:nvCxnSpPr>
          <p:spPr>
            <a:xfrm flipV="1">
              <a:off x="4601536" y="2297479"/>
              <a:ext cx="46908" cy="34906"/>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grpSp>
        <p:nvGrpSpPr>
          <p:cNvPr id="86" name="Group 85"/>
          <p:cNvGrpSpPr/>
          <p:nvPr/>
        </p:nvGrpSpPr>
        <p:grpSpPr>
          <a:xfrm>
            <a:off x="7321026" y="3654043"/>
            <a:ext cx="141463" cy="484097"/>
            <a:chOff x="5610406" y="2115805"/>
            <a:chExt cx="93817" cy="219172"/>
          </a:xfrm>
        </p:grpSpPr>
        <p:grpSp>
          <p:nvGrpSpPr>
            <p:cNvPr id="147" name="Group 146"/>
            <p:cNvGrpSpPr/>
            <p:nvPr/>
          </p:nvGrpSpPr>
          <p:grpSpPr>
            <a:xfrm>
              <a:off x="5610406" y="2115805"/>
              <a:ext cx="93817" cy="186668"/>
              <a:chOff x="4554629" y="2110811"/>
              <a:chExt cx="93817" cy="186668"/>
            </a:xfrm>
          </p:grpSpPr>
          <p:cxnSp>
            <p:nvCxnSpPr>
              <p:cNvPr id="149" name="Straight Connector 148"/>
              <p:cNvCxnSpPr/>
              <p:nvPr/>
            </p:nvCxnSpPr>
            <p:spPr>
              <a:xfrm flipH="1">
                <a:off x="4554632" y="2110811"/>
                <a:ext cx="46907" cy="21365"/>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a:off x="4554632" y="2132176"/>
                <a:ext cx="93812" cy="13448"/>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H="1">
                <a:off x="4554631" y="2145624"/>
                <a:ext cx="93813" cy="45073"/>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a:off x="4554631" y="2191315"/>
                <a:ext cx="93815" cy="20747"/>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nvGrpSpPr>
              <p:cNvPr id="153" name="Group 152"/>
              <p:cNvGrpSpPr/>
              <p:nvPr/>
            </p:nvGrpSpPr>
            <p:grpSpPr>
              <a:xfrm>
                <a:off x="4554629" y="2217593"/>
                <a:ext cx="93816" cy="79886"/>
                <a:chOff x="4707031" y="2284576"/>
                <a:chExt cx="93816" cy="79886"/>
              </a:xfrm>
            </p:grpSpPr>
            <p:cxnSp>
              <p:nvCxnSpPr>
                <p:cNvPr id="154" name="Straight Connector 153"/>
                <p:cNvCxnSpPr/>
                <p:nvPr/>
              </p:nvCxnSpPr>
              <p:spPr>
                <a:xfrm flipH="1">
                  <a:off x="4707031" y="2284576"/>
                  <a:ext cx="93816" cy="58521"/>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a:off x="4707031" y="2343715"/>
                  <a:ext cx="93815" cy="20747"/>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grpSp>
        <p:cxnSp>
          <p:nvCxnSpPr>
            <p:cNvPr id="148" name="Straight Connector 147"/>
            <p:cNvCxnSpPr/>
            <p:nvPr/>
          </p:nvCxnSpPr>
          <p:spPr>
            <a:xfrm flipV="1">
              <a:off x="5651061" y="2302473"/>
              <a:ext cx="53160" cy="32504"/>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grpSp>
        <p:nvGrpSpPr>
          <p:cNvPr id="89" name="Group 88"/>
          <p:cNvGrpSpPr/>
          <p:nvPr/>
        </p:nvGrpSpPr>
        <p:grpSpPr>
          <a:xfrm>
            <a:off x="9092702" y="2583972"/>
            <a:ext cx="239748" cy="415264"/>
            <a:chOff x="6802452" y="1743342"/>
            <a:chExt cx="128187" cy="188008"/>
          </a:xfrm>
        </p:grpSpPr>
        <p:cxnSp>
          <p:nvCxnSpPr>
            <p:cNvPr id="139" name="Straight Connector 138"/>
            <p:cNvCxnSpPr/>
            <p:nvPr/>
          </p:nvCxnSpPr>
          <p:spPr>
            <a:xfrm>
              <a:off x="6802452" y="1743342"/>
              <a:ext cx="0" cy="188008"/>
            </a:xfrm>
            <a:prstGeom prst="line">
              <a:avLst/>
            </a:prstGeom>
            <a:ln w="47625">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140" name="Group 139"/>
            <p:cNvGrpSpPr/>
            <p:nvPr/>
          </p:nvGrpSpPr>
          <p:grpSpPr>
            <a:xfrm>
              <a:off x="6802452" y="1743342"/>
              <a:ext cx="128187" cy="188008"/>
              <a:chOff x="6802452" y="1743342"/>
              <a:chExt cx="128187" cy="188008"/>
            </a:xfrm>
          </p:grpSpPr>
          <p:cxnSp>
            <p:nvCxnSpPr>
              <p:cNvPr id="141" name="Straight Connector 140"/>
              <p:cNvCxnSpPr/>
              <p:nvPr/>
            </p:nvCxnSpPr>
            <p:spPr>
              <a:xfrm flipH="1">
                <a:off x="6802452" y="1743342"/>
                <a:ext cx="128187" cy="68366"/>
              </a:xfrm>
              <a:prstGeom prst="line">
                <a:avLst/>
              </a:prstGeom>
              <a:ln w="4762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2" name="Straight Arrow Connector 141"/>
              <p:cNvCxnSpPr/>
              <p:nvPr/>
            </p:nvCxnSpPr>
            <p:spPr>
              <a:xfrm>
                <a:off x="6802452" y="1877629"/>
                <a:ext cx="128187" cy="53721"/>
              </a:xfrm>
              <a:prstGeom prst="straightConnector1">
                <a:avLst/>
              </a:prstGeom>
              <a:ln w="47625">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90" name="Group 89"/>
          <p:cNvGrpSpPr/>
          <p:nvPr/>
        </p:nvGrpSpPr>
        <p:grpSpPr>
          <a:xfrm>
            <a:off x="2121396" y="4153166"/>
            <a:ext cx="7203160" cy="1619052"/>
            <a:chOff x="2153539" y="2333002"/>
            <a:chExt cx="4777100" cy="374591"/>
          </a:xfrm>
        </p:grpSpPr>
        <p:cxnSp>
          <p:nvCxnSpPr>
            <p:cNvPr id="132" name="Straight Connector 131"/>
            <p:cNvCxnSpPr/>
            <p:nvPr/>
          </p:nvCxnSpPr>
          <p:spPr>
            <a:xfrm flipV="1">
              <a:off x="4601539" y="2333002"/>
              <a:ext cx="0" cy="374591"/>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648770" y="2333002"/>
              <a:ext cx="0" cy="374591"/>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134" name="Group 133"/>
            <p:cNvGrpSpPr/>
            <p:nvPr/>
          </p:nvGrpSpPr>
          <p:grpSpPr>
            <a:xfrm>
              <a:off x="2153539" y="2377800"/>
              <a:ext cx="4777100" cy="329792"/>
              <a:chOff x="2153539" y="2377800"/>
              <a:chExt cx="4777100" cy="329792"/>
            </a:xfrm>
          </p:grpSpPr>
          <p:cxnSp>
            <p:nvCxnSpPr>
              <p:cNvPr id="135" name="Straight Connector 134"/>
              <p:cNvCxnSpPr/>
              <p:nvPr/>
            </p:nvCxnSpPr>
            <p:spPr>
              <a:xfrm>
                <a:off x="2153539" y="2707592"/>
                <a:ext cx="2448000"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4601539" y="2707592"/>
                <a:ext cx="1047231"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5657316" y="2707592"/>
                <a:ext cx="1273323"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6930639" y="2377800"/>
                <a:ext cx="0" cy="329792"/>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91" name="Flowchart: Connector 90"/>
          <p:cNvSpPr/>
          <p:nvPr/>
        </p:nvSpPr>
        <p:spPr>
          <a:xfrm>
            <a:off x="7326719" y="1133624"/>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2" name="Flowchart: Connector 91"/>
          <p:cNvSpPr/>
          <p:nvPr/>
        </p:nvSpPr>
        <p:spPr>
          <a:xfrm>
            <a:off x="5726871" y="1151531"/>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3" name="Flowchart: Connector 92"/>
          <p:cNvSpPr/>
          <p:nvPr/>
        </p:nvSpPr>
        <p:spPr>
          <a:xfrm>
            <a:off x="9272987" y="1148238"/>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4" name="Straight Connector 93"/>
          <p:cNvCxnSpPr/>
          <p:nvPr/>
        </p:nvCxnSpPr>
        <p:spPr>
          <a:xfrm>
            <a:off x="7400751" y="2805692"/>
            <a:ext cx="1671172" cy="3"/>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400751" y="2290853"/>
            <a:ext cx="0" cy="1338587"/>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2113261" y="4154201"/>
            <a:ext cx="7203160" cy="1619052"/>
            <a:chOff x="2153539" y="2333002"/>
            <a:chExt cx="4777100" cy="374591"/>
          </a:xfrm>
        </p:grpSpPr>
        <p:cxnSp>
          <p:nvCxnSpPr>
            <p:cNvPr id="125" name="Straight Connector 124"/>
            <p:cNvCxnSpPr/>
            <p:nvPr/>
          </p:nvCxnSpPr>
          <p:spPr>
            <a:xfrm flipV="1">
              <a:off x="4601539" y="2333002"/>
              <a:ext cx="0" cy="374591"/>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flipV="1">
              <a:off x="5648770" y="2333002"/>
              <a:ext cx="0" cy="374591"/>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grpSp>
          <p:nvGrpSpPr>
            <p:cNvPr id="127" name="Group 126"/>
            <p:cNvGrpSpPr/>
            <p:nvPr/>
          </p:nvGrpSpPr>
          <p:grpSpPr>
            <a:xfrm>
              <a:off x="2153539" y="2377800"/>
              <a:ext cx="4777100" cy="329792"/>
              <a:chOff x="2153539" y="2377800"/>
              <a:chExt cx="4777100" cy="329792"/>
            </a:xfrm>
          </p:grpSpPr>
          <p:cxnSp>
            <p:nvCxnSpPr>
              <p:cNvPr id="128" name="Straight Connector 127"/>
              <p:cNvCxnSpPr/>
              <p:nvPr/>
            </p:nvCxnSpPr>
            <p:spPr>
              <a:xfrm>
                <a:off x="2153539" y="2707592"/>
                <a:ext cx="2448000"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4601539" y="2707592"/>
                <a:ext cx="1047231"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5657316" y="2707592"/>
                <a:ext cx="1273323"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flipV="1">
                <a:off x="6930639" y="2377800"/>
                <a:ext cx="0" cy="329792"/>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grpSp>
      </p:grpSp>
      <p:sp>
        <p:nvSpPr>
          <p:cNvPr id="97" name="Flowchart: Connector 96"/>
          <p:cNvSpPr/>
          <p:nvPr/>
        </p:nvSpPr>
        <p:spPr>
          <a:xfrm>
            <a:off x="5767480" y="5664733"/>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8" name="Flowchart: Connector 97"/>
          <p:cNvSpPr/>
          <p:nvPr/>
        </p:nvSpPr>
        <p:spPr>
          <a:xfrm>
            <a:off x="7333845" y="5664733"/>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9" name="Flowchart: Connector 98"/>
          <p:cNvSpPr/>
          <p:nvPr/>
        </p:nvSpPr>
        <p:spPr>
          <a:xfrm>
            <a:off x="9259233" y="5692268"/>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00" name="Straight Connector 99"/>
          <p:cNvCxnSpPr/>
          <p:nvPr/>
        </p:nvCxnSpPr>
        <p:spPr>
          <a:xfrm>
            <a:off x="5816559" y="2290851"/>
            <a:ext cx="5" cy="1364555"/>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9320734" y="2999823"/>
            <a:ext cx="0" cy="1044197"/>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grpSp>
        <p:nvGrpSpPr>
          <p:cNvPr id="102" name="Group 101"/>
          <p:cNvGrpSpPr/>
          <p:nvPr/>
        </p:nvGrpSpPr>
        <p:grpSpPr>
          <a:xfrm rot="10800000">
            <a:off x="9167790" y="4060993"/>
            <a:ext cx="282915" cy="275487"/>
            <a:chOff x="6836825" y="2332385"/>
            <a:chExt cx="187628" cy="112329"/>
          </a:xfrm>
          <a:effectLst/>
        </p:grpSpPr>
        <p:cxnSp>
          <p:nvCxnSpPr>
            <p:cNvPr id="121" name="Straight Connector 120"/>
            <p:cNvCxnSpPr/>
            <p:nvPr/>
          </p:nvCxnSpPr>
          <p:spPr>
            <a:xfrm>
              <a:off x="6836825" y="2444714"/>
              <a:ext cx="187628" cy="0"/>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a:off x="6836825" y="2333002"/>
              <a:ext cx="93814" cy="111095"/>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6930639" y="2332385"/>
              <a:ext cx="93814" cy="111095"/>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6836825" y="2332385"/>
              <a:ext cx="187628" cy="0"/>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103" name="Group 102"/>
          <p:cNvGrpSpPr/>
          <p:nvPr/>
        </p:nvGrpSpPr>
        <p:grpSpPr>
          <a:xfrm rot="10800000">
            <a:off x="7218934" y="2026530"/>
            <a:ext cx="282915" cy="248107"/>
            <a:chOff x="6836825" y="2332385"/>
            <a:chExt cx="187628" cy="112329"/>
          </a:xfrm>
        </p:grpSpPr>
        <p:cxnSp>
          <p:nvCxnSpPr>
            <p:cNvPr id="117" name="Straight Connector 116"/>
            <p:cNvCxnSpPr/>
            <p:nvPr/>
          </p:nvCxnSpPr>
          <p:spPr>
            <a:xfrm>
              <a:off x="6836825" y="2444714"/>
              <a:ext cx="187628" cy="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flipH="1">
              <a:off x="6836825" y="2333002"/>
              <a:ext cx="93814" cy="111095"/>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6930639" y="2332385"/>
              <a:ext cx="93814" cy="111095"/>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6836825" y="2332385"/>
              <a:ext cx="187628" cy="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4" name="Flowchart: Connector 103"/>
          <p:cNvSpPr/>
          <p:nvPr/>
        </p:nvSpPr>
        <p:spPr>
          <a:xfrm>
            <a:off x="7352941" y="2742049"/>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6" name="Group 105"/>
          <p:cNvGrpSpPr>
            <a:grpSpLocks noChangeAspect="1"/>
          </p:cNvGrpSpPr>
          <p:nvPr/>
        </p:nvGrpSpPr>
        <p:grpSpPr>
          <a:xfrm>
            <a:off x="9514262" y="4090870"/>
            <a:ext cx="1221122" cy="228672"/>
            <a:chOff x="6322180" y="5292861"/>
            <a:chExt cx="1472225" cy="171722"/>
          </a:xfrm>
        </p:grpSpPr>
        <p:grpSp>
          <p:nvGrpSpPr>
            <p:cNvPr id="109" name="Group 108"/>
            <p:cNvGrpSpPr/>
            <p:nvPr/>
          </p:nvGrpSpPr>
          <p:grpSpPr>
            <a:xfrm>
              <a:off x="6322180" y="5292861"/>
              <a:ext cx="1472225" cy="90941"/>
              <a:chOff x="6322180" y="5292861"/>
              <a:chExt cx="1472225" cy="90941"/>
            </a:xfrm>
          </p:grpSpPr>
          <p:cxnSp>
            <p:nvCxnSpPr>
              <p:cNvPr id="111" name="Straight Arrow Connector 110"/>
              <p:cNvCxnSpPr/>
              <p:nvPr/>
            </p:nvCxnSpPr>
            <p:spPr>
              <a:xfrm>
                <a:off x="6331248" y="5292861"/>
                <a:ext cx="1463157" cy="1016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p:nvPr/>
            </p:nvCxnSpPr>
            <p:spPr>
              <a:xfrm>
                <a:off x="6322180" y="5373642"/>
                <a:ext cx="1463157" cy="1016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10" name="Straight Arrow Connector 109"/>
            <p:cNvCxnSpPr/>
            <p:nvPr/>
          </p:nvCxnSpPr>
          <p:spPr>
            <a:xfrm>
              <a:off x="6331247" y="5454423"/>
              <a:ext cx="1463157" cy="1016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07" name="Isosceles Triangle 106"/>
          <p:cNvSpPr/>
          <p:nvPr/>
        </p:nvSpPr>
        <p:spPr>
          <a:xfrm flipH="1" flipV="1">
            <a:off x="9194467" y="4063847"/>
            <a:ext cx="229558" cy="244006"/>
          </a:xfrm>
          <a:prstGeom prst="triangle">
            <a:avLst/>
          </a:prstGeom>
          <a:effectLst>
            <a:glow rad="419100">
              <a:srgbClr val="5BFF09">
                <a:alpha val="45000"/>
              </a:srgbClr>
            </a:glow>
            <a:softEdge rad="12700"/>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IN"/>
          </a:p>
        </p:txBody>
      </p:sp>
      <p:sp>
        <p:nvSpPr>
          <p:cNvPr id="108" name="Isosceles Triangle 107"/>
          <p:cNvSpPr/>
          <p:nvPr/>
        </p:nvSpPr>
        <p:spPr>
          <a:xfrm flipH="1" flipV="1">
            <a:off x="5692469" y="2003810"/>
            <a:ext cx="229558" cy="244006"/>
          </a:xfrm>
          <a:prstGeom prst="triangle">
            <a:avLst/>
          </a:prstGeom>
          <a:effectLst>
            <a:glow rad="520700">
              <a:srgbClr val="F907A8">
                <a:alpha val="40000"/>
              </a:srgbClr>
            </a:glow>
            <a:softEdge rad="12700"/>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IN"/>
          </a:p>
        </p:txBody>
      </p:sp>
      <p:grpSp>
        <p:nvGrpSpPr>
          <p:cNvPr id="198" name="Group 197"/>
          <p:cNvGrpSpPr/>
          <p:nvPr/>
        </p:nvGrpSpPr>
        <p:grpSpPr>
          <a:xfrm>
            <a:off x="1963545" y="1195388"/>
            <a:ext cx="269240" cy="3098448"/>
            <a:chOff x="1963545" y="1195388"/>
            <a:chExt cx="269240" cy="3098448"/>
          </a:xfrm>
        </p:grpSpPr>
        <p:cxnSp>
          <p:nvCxnSpPr>
            <p:cNvPr id="3" name="Straight Connector 2"/>
            <p:cNvCxnSpPr/>
            <p:nvPr/>
          </p:nvCxnSpPr>
          <p:spPr>
            <a:xfrm>
              <a:off x="2091294" y="1195388"/>
              <a:ext cx="0" cy="1685191"/>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2016116" y="2880579"/>
              <a:ext cx="150356"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963545" y="2987005"/>
              <a:ext cx="269240"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flipH="1">
              <a:off x="2098165" y="2987004"/>
              <a:ext cx="1" cy="1306832"/>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cxnSp>
        <p:nvCxnSpPr>
          <p:cNvPr id="192" name="Straight Connector 191"/>
          <p:cNvCxnSpPr/>
          <p:nvPr/>
        </p:nvCxnSpPr>
        <p:spPr>
          <a:xfrm>
            <a:off x="2090693" y="4481704"/>
            <a:ext cx="0" cy="129050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a:off x="2011864" y="4391414"/>
            <a:ext cx="154608" cy="3018"/>
          </a:xfrm>
          <a:prstGeom prst="line">
            <a:avLst/>
          </a:prstGeom>
          <a:ln w="6350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a:off x="2089468" y="1214227"/>
            <a:ext cx="0" cy="1669535"/>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a:xfrm>
            <a:off x="2098165" y="3035246"/>
            <a:ext cx="0" cy="1271354"/>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a:off x="2089468" y="4500859"/>
            <a:ext cx="0" cy="1271354"/>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6031727" y="3716084"/>
            <a:ext cx="910093" cy="400110"/>
          </a:xfrm>
          <a:prstGeom prst="rect">
            <a:avLst/>
          </a:prstGeom>
          <a:noFill/>
        </p:spPr>
        <p:txBody>
          <a:bodyPr wrap="square" rtlCol="0">
            <a:spAutoFit/>
          </a:bodyPr>
          <a:lstStyle/>
          <a:p>
            <a:r>
              <a:rPr lang="en-IN" sz="1000" dirty="0" smtClean="0">
                <a:solidFill>
                  <a:schemeClr val="accent3">
                    <a:lumMod val="20000"/>
                    <a:lumOff val="80000"/>
                  </a:schemeClr>
                </a:solidFill>
                <a:latin typeface="Bahnschrift SemiBold" panose="020B0502040204020203" pitchFamily="34" charset="0"/>
              </a:rPr>
              <a:t>100ohm</a:t>
            </a:r>
          </a:p>
          <a:p>
            <a:r>
              <a:rPr lang="en-IN" sz="1000" dirty="0" smtClean="0">
                <a:solidFill>
                  <a:schemeClr val="accent3">
                    <a:lumMod val="20000"/>
                    <a:lumOff val="80000"/>
                  </a:schemeClr>
                </a:solidFill>
                <a:latin typeface="Bahnschrift SemiBold" panose="020B0502040204020203" pitchFamily="34" charset="0"/>
              </a:rPr>
              <a:t>resistor</a:t>
            </a:r>
            <a:endParaRPr lang="en-IN" dirty="0">
              <a:latin typeface="Bahnschrift SemiBold" panose="020B0502040204020203" pitchFamily="34" charset="0"/>
            </a:endParaRPr>
          </a:p>
        </p:txBody>
      </p:sp>
      <p:sp>
        <p:nvSpPr>
          <p:cNvPr id="143" name="TextBox 142"/>
          <p:cNvSpPr txBox="1"/>
          <p:nvPr/>
        </p:nvSpPr>
        <p:spPr>
          <a:xfrm>
            <a:off x="9376122" y="2591549"/>
            <a:ext cx="910093" cy="400110"/>
          </a:xfrm>
          <a:prstGeom prst="rect">
            <a:avLst/>
          </a:prstGeom>
          <a:noFill/>
        </p:spPr>
        <p:txBody>
          <a:bodyPr wrap="square" rtlCol="0">
            <a:spAutoFit/>
          </a:bodyPr>
          <a:lstStyle/>
          <a:p>
            <a:r>
              <a:rPr lang="en-IN" sz="1000" dirty="0" smtClean="0">
                <a:latin typeface="Bahnschrift SemiBold" panose="020B0502040204020203" pitchFamily="34" charset="0"/>
              </a:rPr>
              <a:t>BC547</a:t>
            </a:r>
          </a:p>
          <a:p>
            <a:r>
              <a:rPr lang="en-IN" sz="1000" dirty="0" smtClean="0">
                <a:latin typeface="Bahnschrift SemiBold" panose="020B0502040204020203" pitchFamily="34" charset="0"/>
              </a:rPr>
              <a:t>Transistor</a:t>
            </a:r>
            <a:endParaRPr lang="en-IN" sz="1000" dirty="0">
              <a:latin typeface="Bahnschrift SemiBold" panose="020B0502040204020203" pitchFamily="34" charset="0"/>
            </a:endParaRPr>
          </a:p>
        </p:txBody>
      </p:sp>
      <p:sp>
        <p:nvSpPr>
          <p:cNvPr id="145" name="TextBox 144"/>
          <p:cNvSpPr txBox="1"/>
          <p:nvPr/>
        </p:nvSpPr>
        <p:spPr>
          <a:xfrm>
            <a:off x="7673243" y="3848405"/>
            <a:ext cx="910093" cy="400110"/>
          </a:xfrm>
          <a:prstGeom prst="rect">
            <a:avLst/>
          </a:prstGeom>
          <a:noFill/>
        </p:spPr>
        <p:txBody>
          <a:bodyPr wrap="square" rtlCol="0">
            <a:spAutoFit/>
          </a:bodyPr>
          <a:lstStyle/>
          <a:p>
            <a:r>
              <a:rPr lang="en-IN" sz="1000" dirty="0" smtClean="0">
                <a:solidFill>
                  <a:schemeClr val="accent3">
                    <a:lumMod val="20000"/>
                    <a:lumOff val="80000"/>
                  </a:schemeClr>
                </a:solidFill>
                <a:latin typeface="Bahnschrift SemiBold" panose="020B0502040204020203" pitchFamily="34" charset="0"/>
              </a:rPr>
              <a:t>5.6M ohm</a:t>
            </a:r>
          </a:p>
          <a:p>
            <a:r>
              <a:rPr lang="en-IN" sz="1000" dirty="0" smtClean="0">
                <a:solidFill>
                  <a:schemeClr val="accent3">
                    <a:lumMod val="20000"/>
                    <a:lumOff val="80000"/>
                  </a:schemeClr>
                </a:solidFill>
                <a:latin typeface="Bahnschrift SemiBold" panose="020B0502040204020203" pitchFamily="34" charset="0"/>
              </a:rPr>
              <a:t>resistor</a:t>
            </a:r>
            <a:endParaRPr lang="en-IN" dirty="0">
              <a:latin typeface="Bahnschrift SemiBold" panose="020B0502040204020203" pitchFamily="34" charset="0"/>
            </a:endParaRPr>
          </a:p>
        </p:txBody>
      </p:sp>
      <p:sp>
        <p:nvSpPr>
          <p:cNvPr id="146" name="TextBox 145"/>
          <p:cNvSpPr txBox="1"/>
          <p:nvPr/>
        </p:nvSpPr>
        <p:spPr>
          <a:xfrm>
            <a:off x="2239824" y="2712597"/>
            <a:ext cx="910093" cy="400110"/>
          </a:xfrm>
          <a:prstGeom prst="rect">
            <a:avLst/>
          </a:prstGeom>
          <a:noFill/>
        </p:spPr>
        <p:txBody>
          <a:bodyPr wrap="square" rtlCol="0">
            <a:spAutoFit/>
          </a:bodyPr>
          <a:lstStyle/>
          <a:p>
            <a:r>
              <a:rPr lang="en-IN" sz="1000" dirty="0" smtClean="0">
                <a:latin typeface="Bahnschrift SemiBold" panose="020B0502040204020203" pitchFamily="34" charset="0"/>
              </a:rPr>
              <a:t>9v</a:t>
            </a:r>
          </a:p>
          <a:p>
            <a:r>
              <a:rPr lang="en-IN" sz="1000" dirty="0" smtClean="0">
                <a:latin typeface="Bahnschrift SemiBold" panose="020B0502040204020203" pitchFamily="34" charset="0"/>
              </a:rPr>
              <a:t>Battery</a:t>
            </a:r>
            <a:endParaRPr lang="en-IN" sz="1000" dirty="0">
              <a:latin typeface="Bahnschrift SemiBold" panose="020B0502040204020203" pitchFamily="34" charset="0"/>
            </a:endParaRPr>
          </a:p>
        </p:txBody>
      </p:sp>
      <p:sp>
        <p:nvSpPr>
          <p:cNvPr id="185" name="TextBox 184"/>
          <p:cNvSpPr txBox="1"/>
          <p:nvPr/>
        </p:nvSpPr>
        <p:spPr>
          <a:xfrm>
            <a:off x="4812344" y="1994816"/>
            <a:ext cx="910093" cy="246221"/>
          </a:xfrm>
          <a:prstGeom prst="rect">
            <a:avLst/>
          </a:prstGeom>
          <a:noFill/>
        </p:spPr>
        <p:txBody>
          <a:bodyPr wrap="square" rtlCol="0">
            <a:spAutoFit/>
          </a:bodyPr>
          <a:lstStyle/>
          <a:p>
            <a:r>
              <a:rPr lang="en-IN" sz="1000" dirty="0" smtClean="0">
                <a:latin typeface="Bahnschrift SemiBold" panose="020B0502040204020203" pitchFamily="34" charset="0"/>
              </a:rPr>
              <a:t>IR LED</a:t>
            </a:r>
            <a:endParaRPr lang="en-IN" sz="1000" dirty="0">
              <a:latin typeface="Bahnschrift SemiBold" panose="020B0502040204020203" pitchFamily="34" charset="0"/>
            </a:endParaRPr>
          </a:p>
        </p:txBody>
      </p:sp>
      <p:sp>
        <p:nvSpPr>
          <p:cNvPr id="187" name="TextBox 186"/>
          <p:cNvSpPr txBox="1"/>
          <p:nvPr/>
        </p:nvSpPr>
        <p:spPr>
          <a:xfrm>
            <a:off x="7746182" y="2061950"/>
            <a:ext cx="910093" cy="400110"/>
          </a:xfrm>
          <a:prstGeom prst="rect">
            <a:avLst/>
          </a:prstGeom>
          <a:noFill/>
        </p:spPr>
        <p:txBody>
          <a:bodyPr wrap="square" rtlCol="0">
            <a:spAutoFit/>
          </a:bodyPr>
          <a:lstStyle/>
          <a:p>
            <a:r>
              <a:rPr lang="en-IN" sz="1000" dirty="0" smtClean="0">
                <a:latin typeface="Bahnschrift SemiBold" panose="020B0502040204020203" pitchFamily="34" charset="0"/>
              </a:rPr>
              <a:t>IR Photodiode</a:t>
            </a:r>
            <a:endParaRPr lang="en-IN" sz="1000" dirty="0">
              <a:latin typeface="Bahnschrift SemiBold" panose="020B0502040204020203" pitchFamily="34" charset="0"/>
            </a:endParaRPr>
          </a:p>
        </p:txBody>
      </p:sp>
      <p:sp>
        <p:nvSpPr>
          <p:cNvPr id="189" name="TextBox 188"/>
          <p:cNvSpPr txBox="1"/>
          <p:nvPr/>
        </p:nvSpPr>
        <p:spPr>
          <a:xfrm>
            <a:off x="2239823" y="4276707"/>
            <a:ext cx="910093" cy="246221"/>
          </a:xfrm>
          <a:prstGeom prst="rect">
            <a:avLst/>
          </a:prstGeom>
          <a:noFill/>
        </p:spPr>
        <p:txBody>
          <a:bodyPr wrap="square" rtlCol="0">
            <a:spAutoFit/>
          </a:bodyPr>
          <a:lstStyle/>
          <a:p>
            <a:r>
              <a:rPr lang="en-IN" sz="1000" dirty="0" smtClean="0">
                <a:latin typeface="Bahnschrift SemiBold" panose="020B0502040204020203" pitchFamily="34" charset="0"/>
              </a:rPr>
              <a:t>Switch</a:t>
            </a:r>
            <a:endParaRPr lang="en-IN" sz="1000" dirty="0">
              <a:latin typeface="Bahnschrift SemiBold" panose="020B0502040204020203" pitchFamily="34" charset="0"/>
            </a:endParaRPr>
          </a:p>
        </p:txBody>
      </p:sp>
      <p:sp>
        <p:nvSpPr>
          <p:cNvPr id="191" name="TextBox 190"/>
          <p:cNvSpPr txBox="1"/>
          <p:nvPr/>
        </p:nvSpPr>
        <p:spPr>
          <a:xfrm>
            <a:off x="9510651" y="4413584"/>
            <a:ext cx="910093" cy="400110"/>
          </a:xfrm>
          <a:prstGeom prst="rect">
            <a:avLst/>
          </a:prstGeom>
          <a:noFill/>
        </p:spPr>
        <p:txBody>
          <a:bodyPr wrap="square" rtlCol="0">
            <a:spAutoFit/>
          </a:bodyPr>
          <a:lstStyle/>
          <a:p>
            <a:r>
              <a:rPr lang="en-IN" sz="1000" dirty="0" smtClean="0">
                <a:latin typeface="Bahnschrift SemiBold" panose="020B0502040204020203" pitchFamily="34" charset="0"/>
              </a:rPr>
              <a:t>Indicator LED</a:t>
            </a:r>
            <a:endParaRPr lang="en-IN" sz="1000" dirty="0">
              <a:latin typeface="Bahnschrift SemiBold" panose="020B0502040204020203" pitchFamily="34" charset="0"/>
            </a:endParaRPr>
          </a:p>
        </p:txBody>
      </p:sp>
      <p:cxnSp>
        <p:nvCxnSpPr>
          <p:cNvPr id="7" name="Straight Arrow Connector 6"/>
          <p:cNvCxnSpPr>
            <a:stCxn id="193" idx="2"/>
          </p:cNvCxnSpPr>
          <p:nvPr/>
        </p:nvCxnSpPr>
        <p:spPr>
          <a:xfrm>
            <a:off x="6527026" y="992446"/>
            <a:ext cx="0" cy="975721"/>
          </a:xfrm>
          <a:prstGeom prst="straightConnector1">
            <a:avLst/>
          </a:prstGeom>
          <a:ln>
            <a:solidFill>
              <a:srgbClr val="5BFF09"/>
            </a:solidFill>
            <a:tailEnd type="triangle"/>
          </a:ln>
        </p:spPr>
        <p:style>
          <a:lnRef idx="1">
            <a:schemeClr val="accent3"/>
          </a:lnRef>
          <a:fillRef idx="0">
            <a:schemeClr val="accent3"/>
          </a:fillRef>
          <a:effectRef idx="0">
            <a:schemeClr val="accent3"/>
          </a:effectRef>
          <a:fontRef idx="minor">
            <a:schemeClr val="tx1"/>
          </a:fontRef>
        </p:style>
      </p:cxnSp>
      <p:sp>
        <p:nvSpPr>
          <p:cNvPr id="193" name="TextBox 192"/>
          <p:cNvSpPr txBox="1"/>
          <p:nvPr/>
        </p:nvSpPr>
        <p:spPr>
          <a:xfrm>
            <a:off x="6071979" y="284560"/>
            <a:ext cx="910093" cy="707886"/>
          </a:xfrm>
          <a:prstGeom prst="rect">
            <a:avLst/>
          </a:prstGeom>
          <a:noFill/>
        </p:spPr>
        <p:txBody>
          <a:bodyPr wrap="square" rtlCol="0">
            <a:spAutoFit/>
          </a:bodyPr>
          <a:lstStyle/>
          <a:p>
            <a:pPr algn="ctr"/>
            <a:r>
              <a:rPr lang="en-IN" sz="1000" dirty="0" smtClean="0">
                <a:latin typeface="Bahnschrift SemiBold" panose="020B0502040204020203" pitchFamily="34" charset="0"/>
              </a:rPr>
              <a:t>IR Light Reflected from nearby Object</a:t>
            </a:r>
            <a:endParaRPr lang="en-IN" sz="1000" dirty="0">
              <a:latin typeface="Bahnschrift SemiBold" panose="020B0502040204020203" pitchFamily="34" charset="0"/>
            </a:endParaRPr>
          </a:p>
        </p:txBody>
      </p:sp>
      <p:sp>
        <p:nvSpPr>
          <p:cNvPr id="12" name="TextBox 11"/>
          <p:cNvSpPr txBox="1"/>
          <p:nvPr/>
        </p:nvSpPr>
        <p:spPr>
          <a:xfrm>
            <a:off x="323849" y="209550"/>
            <a:ext cx="5368619" cy="646331"/>
          </a:xfrm>
          <a:prstGeom prst="rect">
            <a:avLst/>
          </a:prstGeom>
          <a:noFill/>
        </p:spPr>
        <p:txBody>
          <a:bodyPr wrap="square" rtlCol="0">
            <a:spAutoFit/>
          </a:bodyPr>
          <a:lstStyle/>
          <a:p>
            <a:r>
              <a:rPr lang="en-IN" sz="3600" dirty="0">
                <a:solidFill>
                  <a:schemeClr val="tx2"/>
                </a:solidFill>
                <a:latin typeface="+mj-lt"/>
                <a:ea typeface="+mj-ea"/>
                <a:cs typeface="+mj-cs"/>
              </a:rPr>
              <a:t>CIRCUIT</a:t>
            </a:r>
            <a:r>
              <a:rPr lang="en-IN" sz="3600" b="1" dirty="0" smtClean="0"/>
              <a:t> </a:t>
            </a:r>
            <a:r>
              <a:rPr lang="en-IN" sz="3600" dirty="0">
                <a:solidFill>
                  <a:schemeClr val="tx2"/>
                </a:solidFill>
                <a:latin typeface="+mj-lt"/>
                <a:ea typeface="+mj-ea"/>
                <a:cs typeface="+mj-cs"/>
              </a:rPr>
              <a:t>DIAGRAM</a:t>
            </a:r>
            <a:r>
              <a:rPr lang="en-IN" sz="3600" b="1" dirty="0" smtClean="0"/>
              <a:t> :</a:t>
            </a:r>
            <a:endParaRPr lang="en-IN" sz="3600" b="1" dirty="0"/>
          </a:p>
        </p:txBody>
      </p:sp>
      <p:grpSp>
        <p:nvGrpSpPr>
          <p:cNvPr id="105" name="Group 104"/>
          <p:cNvGrpSpPr>
            <a:grpSpLocks noChangeAspect="1"/>
          </p:cNvGrpSpPr>
          <p:nvPr/>
        </p:nvGrpSpPr>
        <p:grpSpPr>
          <a:xfrm>
            <a:off x="6031727" y="2027936"/>
            <a:ext cx="1153736" cy="215729"/>
            <a:chOff x="6322180" y="5292861"/>
            <a:chExt cx="1472225" cy="171722"/>
          </a:xfrm>
        </p:grpSpPr>
        <p:grpSp>
          <p:nvGrpSpPr>
            <p:cNvPr id="113" name="Group 112"/>
            <p:cNvGrpSpPr/>
            <p:nvPr/>
          </p:nvGrpSpPr>
          <p:grpSpPr>
            <a:xfrm>
              <a:off x="6322180" y="5292861"/>
              <a:ext cx="1472225" cy="90941"/>
              <a:chOff x="6322180" y="5292861"/>
              <a:chExt cx="1472225" cy="90941"/>
            </a:xfrm>
          </p:grpSpPr>
          <p:cxnSp>
            <p:nvCxnSpPr>
              <p:cNvPr id="115" name="Straight Arrow Connector 114"/>
              <p:cNvCxnSpPr/>
              <p:nvPr/>
            </p:nvCxnSpPr>
            <p:spPr>
              <a:xfrm>
                <a:off x="6331248" y="5292861"/>
                <a:ext cx="1463157" cy="10160"/>
              </a:xfrm>
              <a:prstGeom prst="straightConnector1">
                <a:avLst/>
              </a:prstGeom>
              <a:ln w="19050">
                <a:solidFill>
                  <a:schemeClr val="tx1">
                    <a:lumMod val="85000"/>
                  </a:schemeClr>
                </a:solidFill>
                <a:tailEnd type="triangle"/>
              </a:ln>
            </p:spPr>
            <p:style>
              <a:lnRef idx="1">
                <a:schemeClr val="accent3"/>
              </a:lnRef>
              <a:fillRef idx="0">
                <a:schemeClr val="accent3"/>
              </a:fillRef>
              <a:effectRef idx="0">
                <a:schemeClr val="accent3"/>
              </a:effectRef>
              <a:fontRef idx="minor">
                <a:schemeClr val="tx1"/>
              </a:fontRef>
            </p:style>
          </p:cxnSp>
          <p:cxnSp>
            <p:nvCxnSpPr>
              <p:cNvPr id="116" name="Straight Arrow Connector 115"/>
              <p:cNvCxnSpPr/>
              <p:nvPr/>
            </p:nvCxnSpPr>
            <p:spPr>
              <a:xfrm>
                <a:off x="6322180" y="5373642"/>
                <a:ext cx="1463157" cy="10160"/>
              </a:xfrm>
              <a:prstGeom prst="straightConnector1">
                <a:avLst/>
              </a:prstGeom>
              <a:ln w="19050">
                <a:solidFill>
                  <a:schemeClr val="tx1">
                    <a:lumMod val="85000"/>
                  </a:schemeClr>
                </a:solidFill>
                <a:tailEnd type="triangle"/>
              </a:ln>
            </p:spPr>
            <p:style>
              <a:lnRef idx="1">
                <a:schemeClr val="accent3"/>
              </a:lnRef>
              <a:fillRef idx="0">
                <a:schemeClr val="accent3"/>
              </a:fillRef>
              <a:effectRef idx="0">
                <a:schemeClr val="accent3"/>
              </a:effectRef>
              <a:fontRef idx="minor">
                <a:schemeClr val="tx1"/>
              </a:fontRef>
            </p:style>
          </p:cxnSp>
        </p:grpSp>
        <p:cxnSp>
          <p:nvCxnSpPr>
            <p:cNvPr id="114" name="Straight Arrow Connector 113"/>
            <p:cNvCxnSpPr/>
            <p:nvPr/>
          </p:nvCxnSpPr>
          <p:spPr>
            <a:xfrm>
              <a:off x="6331247" y="5454423"/>
              <a:ext cx="1463157" cy="10160"/>
            </a:xfrm>
            <a:prstGeom prst="straightConnector1">
              <a:avLst/>
            </a:prstGeom>
            <a:ln w="19050">
              <a:solidFill>
                <a:schemeClr val="tx1">
                  <a:lumMod val="85000"/>
                </a:schemeClr>
              </a:solidFill>
              <a:tailEnd type="triangle"/>
            </a:ln>
          </p:spPr>
          <p:style>
            <a:lnRef idx="1">
              <a:schemeClr val="accent3"/>
            </a:lnRef>
            <a:fillRef idx="0">
              <a:schemeClr val="accent3"/>
            </a:fillRef>
            <a:effectRef idx="0">
              <a:schemeClr val="accent3"/>
            </a:effectRef>
            <a:fontRef idx="minor">
              <a:schemeClr val="tx1"/>
            </a:fontRef>
          </p:style>
        </p:cxnSp>
      </p:grpSp>
      <p:sp>
        <p:nvSpPr>
          <p:cNvPr id="13" name="Isosceles Triangle 12"/>
          <p:cNvSpPr/>
          <p:nvPr/>
        </p:nvSpPr>
        <p:spPr>
          <a:xfrm flipH="1" flipV="1">
            <a:off x="7239849" y="2034012"/>
            <a:ext cx="222636" cy="210225"/>
          </a:xfrm>
          <a:prstGeom prst="triangle">
            <a:avLst>
              <a:gd name="adj" fmla="val 45561"/>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77510438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5400000">
                                      <p:cBhvr>
                                        <p:cTn id="6" dur="2000" fill="hold"/>
                                        <p:tgtEl>
                                          <p:spTgt spid="197"/>
                                        </p:tgtEl>
                                        <p:attrNameLst>
                                          <p:attrName>r</p:attrName>
                                        </p:attrNameLst>
                                      </p:cBhvr>
                                    </p:animRot>
                                  </p:childTnLst>
                                </p:cTn>
                              </p:par>
                            </p:childTnLst>
                          </p:cTn>
                        </p:par>
                        <p:par>
                          <p:cTn id="7" fill="hold">
                            <p:stCondLst>
                              <p:cond delay="2000"/>
                            </p:stCondLst>
                            <p:childTnLst>
                              <p:par>
                                <p:cTn id="8" presetID="22" presetClass="entr" presetSubtype="4" fill="hold" nodeType="afterEffect">
                                  <p:stCondLst>
                                    <p:cond delay="0"/>
                                  </p:stCondLst>
                                  <p:childTnLst>
                                    <p:set>
                                      <p:cBhvr>
                                        <p:cTn id="9" dur="1" fill="hold">
                                          <p:stCondLst>
                                            <p:cond delay="0"/>
                                          </p:stCondLst>
                                        </p:cTn>
                                        <p:tgtEl>
                                          <p:spTgt spid="203"/>
                                        </p:tgtEl>
                                        <p:attrNameLst>
                                          <p:attrName>style.visibility</p:attrName>
                                        </p:attrNameLst>
                                      </p:cBhvr>
                                      <p:to>
                                        <p:strVal val="visible"/>
                                      </p:to>
                                    </p:set>
                                    <p:animEffect transition="in" filter="wipe(down)">
                                      <p:cBhvr>
                                        <p:cTn id="10" dur="500"/>
                                        <p:tgtEl>
                                          <p:spTgt spid="203"/>
                                        </p:tgtEl>
                                      </p:cBhvr>
                                    </p:animEffect>
                                  </p:childTnLst>
                                </p:cTn>
                              </p:par>
                              <p:par>
                                <p:cTn id="11" presetID="22" presetClass="entr" presetSubtype="1" fill="hold" nodeType="withEffect">
                                  <p:stCondLst>
                                    <p:cond delay="0"/>
                                  </p:stCondLst>
                                  <p:childTnLst>
                                    <p:set>
                                      <p:cBhvr>
                                        <p:cTn id="12" dur="1" fill="hold">
                                          <p:stCondLst>
                                            <p:cond delay="0"/>
                                          </p:stCondLst>
                                        </p:cTn>
                                        <p:tgtEl>
                                          <p:spTgt spid="206"/>
                                        </p:tgtEl>
                                        <p:attrNameLst>
                                          <p:attrName>style.visibility</p:attrName>
                                        </p:attrNameLst>
                                      </p:cBhvr>
                                      <p:to>
                                        <p:strVal val="visible"/>
                                      </p:to>
                                    </p:set>
                                    <p:animEffect transition="in" filter="wipe(up)">
                                      <p:cBhvr>
                                        <p:cTn id="13" dur="400"/>
                                        <p:tgtEl>
                                          <p:spTgt spid="206"/>
                                        </p:tgtEl>
                                      </p:cBhvr>
                                    </p:animEffect>
                                  </p:childTnLst>
                                </p:cTn>
                              </p:par>
                            </p:childTnLst>
                          </p:cTn>
                        </p:par>
                        <p:par>
                          <p:cTn id="14" fill="hold">
                            <p:stCondLst>
                              <p:cond delay="2500"/>
                            </p:stCondLst>
                            <p:childTnLst>
                              <p:par>
                                <p:cTn id="15" presetID="22" presetClass="entr" presetSubtype="8" fill="hold" nodeType="afterEffect">
                                  <p:stCondLst>
                                    <p:cond delay="0"/>
                                  </p:stCondLst>
                                  <p:childTnLst>
                                    <p:set>
                                      <p:cBhvr>
                                        <p:cTn id="16" dur="1" fill="hold">
                                          <p:stCondLst>
                                            <p:cond delay="0"/>
                                          </p:stCondLst>
                                        </p:cTn>
                                        <p:tgtEl>
                                          <p:spTgt spid="81"/>
                                        </p:tgtEl>
                                        <p:attrNameLst>
                                          <p:attrName>style.visibility</p:attrName>
                                        </p:attrNameLst>
                                      </p:cBhvr>
                                      <p:to>
                                        <p:strVal val="visible"/>
                                      </p:to>
                                    </p:set>
                                    <p:animEffect transition="in" filter="wipe(left)">
                                      <p:cBhvr>
                                        <p:cTn id="17" dur="900"/>
                                        <p:tgtEl>
                                          <p:spTgt spid="81"/>
                                        </p:tgtEl>
                                      </p:cBhvr>
                                    </p:animEffect>
                                  </p:childTnLst>
                                </p:cTn>
                              </p:par>
                              <p:par>
                                <p:cTn id="18" presetID="22" presetClass="entr" presetSubtype="1" fill="hold" nodeType="withEffect">
                                  <p:stCondLst>
                                    <p:cond delay="0"/>
                                  </p:stCondLst>
                                  <p:childTnLst>
                                    <p:set>
                                      <p:cBhvr>
                                        <p:cTn id="19" dur="1" fill="hold">
                                          <p:stCondLst>
                                            <p:cond delay="0"/>
                                          </p:stCondLst>
                                        </p:cTn>
                                        <p:tgtEl>
                                          <p:spTgt spid="211"/>
                                        </p:tgtEl>
                                        <p:attrNameLst>
                                          <p:attrName>style.visibility</p:attrName>
                                        </p:attrNameLst>
                                      </p:cBhvr>
                                      <p:to>
                                        <p:strVal val="visible"/>
                                      </p:to>
                                    </p:set>
                                    <p:animEffect transition="in" filter="wipe(up)">
                                      <p:cBhvr>
                                        <p:cTn id="20" dur="500"/>
                                        <p:tgtEl>
                                          <p:spTgt spid="211"/>
                                        </p:tgtEl>
                                      </p:cBhvr>
                                    </p:animEffect>
                                  </p:childTnLst>
                                </p:cTn>
                              </p:par>
                              <p:par>
                                <p:cTn id="21" presetID="22" presetClass="entr" presetSubtype="8" fill="hold" nodeType="withEffect">
                                  <p:stCondLst>
                                    <p:cond delay="400"/>
                                  </p:stCondLst>
                                  <p:childTnLst>
                                    <p:set>
                                      <p:cBhvr>
                                        <p:cTn id="22" dur="1" fill="hold">
                                          <p:stCondLst>
                                            <p:cond delay="0"/>
                                          </p:stCondLst>
                                        </p:cTn>
                                        <p:tgtEl>
                                          <p:spTgt spid="96"/>
                                        </p:tgtEl>
                                        <p:attrNameLst>
                                          <p:attrName>style.visibility</p:attrName>
                                        </p:attrNameLst>
                                      </p:cBhvr>
                                      <p:to>
                                        <p:strVal val="visible"/>
                                      </p:to>
                                    </p:set>
                                    <p:animEffect transition="in" filter="wipe(left)">
                                      <p:cBhvr>
                                        <p:cTn id="23" dur="900"/>
                                        <p:tgtEl>
                                          <p:spTgt spid="96"/>
                                        </p:tgtEl>
                                      </p:cBhvr>
                                    </p:animEffect>
                                  </p:childTnLst>
                                </p:cTn>
                              </p:par>
                            </p:childTnLst>
                          </p:cTn>
                        </p:par>
                        <p:par>
                          <p:cTn id="24" fill="hold">
                            <p:stCondLst>
                              <p:cond delay="3800"/>
                            </p:stCondLst>
                            <p:childTnLst>
                              <p:par>
                                <p:cTn id="25" presetID="22" presetClass="entr" presetSubtype="4" fill="hold" nodeType="afterEffect">
                                  <p:stCondLst>
                                    <p:cond delay="0"/>
                                  </p:stCondLst>
                                  <p:childTnLst>
                                    <p:set>
                                      <p:cBhvr>
                                        <p:cTn id="26" dur="1" fill="hold">
                                          <p:stCondLst>
                                            <p:cond delay="0"/>
                                          </p:stCondLst>
                                        </p:cTn>
                                        <p:tgtEl>
                                          <p:spTgt spid="100"/>
                                        </p:tgtEl>
                                        <p:attrNameLst>
                                          <p:attrName>style.visibility</p:attrName>
                                        </p:attrNameLst>
                                      </p:cBhvr>
                                      <p:to>
                                        <p:strVal val="visible"/>
                                      </p:to>
                                    </p:set>
                                    <p:animEffect transition="in" filter="wipe(down)">
                                      <p:cBhvr>
                                        <p:cTn id="27" dur="300"/>
                                        <p:tgtEl>
                                          <p:spTgt spid="100"/>
                                        </p:tgtEl>
                                      </p:cBhvr>
                                    </p:animEffect>
                                  </p:childTnLst>
                                </p:cTn>
                              </p:par>
                            </p:childTnLst>
                          </p:cTn>
                        </p:par>
                        <p:par>
                          <p:cTn id="28" fill="hold">
                            <p:stCondLst>
                              <p:cond delay="4100"/>
                            </p:stCondLst>
                            <p:childTnLst>
                              <p:par>
                                <p:cTn id="29" presetID="1" presetClass="entr" presetSubtype="0" fill="hold" grpId="0" nodeType="afterEffect">
                                  <p:stCondLst>
                                    <p:cond delay="0"/>
                                  </p:stCondLst>
                                  <p:childTnLst>
                                    <p:set>
                                      <p:cBhvr>
                                        <p:cTn id="30" dur="1" fill="hold">
                                          <p:stCondLst>
                                            <p:cond delay="0"/>
                                          </p:stCondLst>
                                        </p:cTn>
                                        <p:tgtEl>
                                          <p:spTgt spid="108"/>
                                        </p:tgtEl>
                                        <p:attrNameLst>
                                          <p:attrName>style.visibility</p:attrName>
                                        </p:attrNameLst>
                                      </p:cBhvr>
                                      <p:to>
                                        <p:strVal val="visible"/>
                                      </p:to>
                                    </p:set>
                                  </p:childTnLst>
                                </p:cTn>
                              </p:par>
                            </p:childTnLst>
                          </p:cTn>
                        </p:par>
                        <p:par>
                          <p:cTn id="31" fill="hold">
                            <p:stCondLst>
                              <p:cond delay="4100"/>
                            </p:stCondLst>
                            <p:childTnLst>
                              <p:par>
                                <p:cTn id="32" presetID="22" presetClass="entr" presetSubtype="8" fill="hold" nodeType="afterEffect">
                                  <p:stCondLst>
                                    <p:cond delay="0"/>
                                  </p:stCondLst>
                                  <p:childTnLst>
                                    <p:set>
                                      <p:cBhvr>
                                        <p:cTn id="33" dur="1" fill="hold">
                                          <p:stCondLst>
                                            <p:cond delay="0"/>
                                          </p:stCondLst>
                                        </p:cTn>
                                        <p:tgtEl>
                                          <p:spTgt spid="105"/>
                                        </p:tgtEl>
                                        <p:attrNameLst>
                                          <p:attrName>style.visibility</p:attrName>
                                        </p:attrNameLst>
                                      </p:cBhvr>
                                      <p:to>
                                        <p:strVal val="visible"/>
                                      </p:to>
                                    </p:set>
                                    <p:animEffect transition="in" filter="wipe(left)">
                                      <p:cBhvr>
                                        <p:cTn id="34" dur="900"/>
                                        <p:tgtEl>
                                          <p:spTgt spid="105"/>
                                        </p:tgtEl>
                                      </p:cBhvr>
                                    </p:animEffect>
                                  </p:childTnLst>
                                </p:cTn>
                              </p:par>
                            </p:childTnLst>
                          </p:cTn>
                        </p:par>
                        <p:par>
                          <p:cTn id="35" fill="hold">
                            <p:stCondLst>
                              <p:cond delay="5000"/>
                            </p:stCondLst>
                            <p:childTnLst>
                              <p:par>
                                <p:cTn id="36" presetID="1" presetClass="entr" presetSubtype="0" fill="hold" grpId="0" nodeType="afterEffect">
                                  <p:stCondLst>
                                    <p:cond delay="0"/>
                                  </p:stCondLst>
                                  <p:childTnLst>
                                    <p:set>
                                      <p:cBhvr>
                                        <p:cTn id="37" dur="1" fill="hold">
                                          <p:stCondLst>
                                            <p:cond delay="0"/>
                                          </p:stCondLst>
                                        </p:cTn>
                                        <p:tgtEl>
                                          <p:spTgt spid="13"/>
                                        </p:tgtEl>
                                        <p:attrNameLst>
                                          <p:attrName>style.visibility</p:attrName>
                                        </p:attrNameLst>
                                      </p:cBhvr>
                                      <p:to>
                                        <p:strVal val="visible"/>
                                      </p:to>
                                    </p:set>
                                  </p:childTnLst>
                                </p:cTn>
                              </p:par>
                            </p:childTnLst>
                          </p:cTn>
                        </p:par>
                        <p:par>
                          <p:cTn id="38" fill="hold">
                            <p:stCondLst>
                              <p:cond delay="5000"/>
                            </p:stCondLst>
                            <p:childTnLst>
                              <p:par>
                                <p:cTn id="39" presetID="22" presetClass="entr" presetSubtype="1" fill="hold" nodeType="afterEffect">
                                  <p:stCondLst>
                                    <p:cond delay="0"/>
                                  </p:stCondLst>
                                  <p:childTnLst>
                                    <p:set>
                                      <p:cBhvr>
                                        <p:cTn id="40" dur="1" fill="hold">
                                          <p:stCondLst>
                                            <p:cond delay="0"/>
                                          </p:stCondLst>
                                        </p:cTn>
                                        <p:tgtEl>
                                          <p:spTgt spid="95"/>
                                        </p:tgtEl>
                                        <p:attrNameLst>
                                          <p:attrName>style.visibility</p:attrName>
                                        </p:attrNameLst>
                                      </p:cBhvr>
                                      <p:to>
                                        <p:strVal val="visible"/>
                                      </p:to>
                                    </p:set>
                                    <p:animEffect transition="in" filter="wipe(up)">
                                      <p:cBhvr>
                                        <p:cTn id="41" dur="500"/>
                                        <p:tgtEl>
                                          <p:spTgt spid="95"/>
                                        </p:tgtEl>
                                      </p:cBhvr>
                                    </p:animEffect>
                                  </p:childTnLst>
                                </p:cTn>
                              </p:par>
                              <p:par>
                                <p:cTn id="42" presetID="22" presetClass="entr" presetSubtype="8" fill="hold" nodeType="withEffect">
                                  <p:stCondLst>
                                    <p:cond delay="200"/>
                                  </p:stCondLst>
                                  <p:childTnLst>
                                    <p:set>
                                      <p:cBhvr>
                                        <p:cTn id="43" dur="1" fill="hold">
                                          <p:stCondLst>
                                            <p:cond delay="0"/>
                                          </p:stCondLst>
                                        </p:cTn>
                                        <p:tgtEl>
                                          <p:spTgt spid="94"/>
                                        </p:tgtEl>
                                        <p:attrNameLst>
                                          <p:attrName>style.visibility</p:attrName>
                                        </p:attrNameLst>
                                      </p:cBhvr>
                                      <p:to>
                                        <p:strVal val="visible"/>
                                      </p:to>
                                    </p:set>
                                    <p:animEffect transition="in" filter="wipe(left)">
                                      <p:cBhvr>
                                        <p:cTn id="44" dur="500"/>
                                        <p:tgtEl>
                                          <p:spTgt spid="94"/>
                                        </p:tgtEl>
                                      </p:cBhvr>
                                    </p:animEffect>
                                  </p:childTnLst>
                                </p:cTn>
                              </p:par>
                            </p:childTnLst>
                          </p:cTn>
                        </p:par>
                        <p:par>
                          <p:cTn id="45" fill="hold">
                            <p:stCondLst>
                              <p:cond delay="5700"/>
                            </p:stCondLst>
                            <p:childTnLst>
                              <p:par>
                                <p:cTn id="46" presetID="22" presetClass="entr" presetSubtype="1" fill="hold" nodeType="afterEffect">
                                  <p:stCondLst>
                                    <p:cond delay="0"/>
                                  </p:stCondLst>
                                  <p:childTnLst>
                                    <p:set>
                                      <p:cBhvr>
                                        <p:cTn id="47" dur="1" fill="hold">
                                          <p:stCondLst>
                                            <p:cond delay="0"/>
                                          </p:stCondLst>
                                        </p:cTn>
                                        <p:tgtEl>
                                          <p:spTgt spid="101"/>
                                        </p:tgtEl>
                                        <p:attrNameLst>
                                          <p:attrName>style.visibility</p:attrName>
                                        </p:attrNameLst>
                                      </p:cBhvr>
                                      <p:to>
                                        <p:strVal val="visible"/>
                                      </p:to>
                                    </p:set>
                                    <p:animEffect transition="in" filter="wipe(up)">
                                      <p:cBhvr>
                                        <p:cTn id="48" dur="500"/>
                                        <p:tgtEl>
                                          <p:spTgt spid="101"/>
                                        </p:tgtEl>
                                      </p:cBhvr>
                                    </p:animEffect>
                                  </p:childTnLst>
                                </p:cTn>
                              </p:par>
                            </p:childTnLst>
                          </p:cTn>
                        </p:par>
                        <p:par>
                          <p:cTn id="49" fill="hold">
                            <p:stCondLst>
                              <p:cond delay="6200"/>
                            </p:stCondLst>
                            <p:childTnLst>
                              <p:par>
                                <p:cTn id="50" presetID="1" presetClass="entr" presetSubtype="0" fill="hold" grpId="0" nodeType="afterEffect">
                                  <p:stCondLst>
                                    <p:cond delay="0"/>
                                  </p:stCondLst>
                                  <p:childTnLst>
                                    <p:set>
                                      <p:cBhvr>
                                        <p:cTn id="51" dur="1" fill="hold">
                                          <p:stCondLst>
                                            <p:cond delay="0"/>
                                          </p:stCondLst>
                                        </p:cTn>
                                        <p:tgtEl>
                                          <p:spTgt spid="107"/>
                                        </p:tgtEl>
                                        <p:attrNameLst>
                                          <p:attrName>style.visibility</p:attrName>
                                        </p:attrNameLst>
                                      </p:cBhvr>
                                      <p:to>
                                        <p:strVal val="visible"/>
                                      </p:to>
                                    </p:set>
                                  </p:childTnLst>
                                </p:cTn>
                              </p:par>
                            </p:childTnLst>
                          </p:cTn>
                        </p:par>
                        <p:par>
                          <p:cTn id="52" fill="hold">
                            <p:stCondLst>
                              <p:cond delay="6200"/>
                            </p:stCondLst>
                            <p:childTnLst>
                              <p:par>
                                <p:cTn id="53" presetID="22" presetClass="entr" presetSubtype="8" fill="hold" nodeType="afterEffect">
                                  <p:stCondLst>
                                    <p:cond delay="0"/>
                                  </p:stCondLst>
                                  <p:childTnLst>
                                    <p:set>
                                      <p:cBhvr>
                                        <p:cTn id="54" dur="1" fill="hold">
                                          <p:stCondLst>
                                            <p:cond delay="0"/>
                                          </p:stCondLst>
                                        </p:cTn>
                                        <p:tgtEl>
                                          <p:spTgt spid="106"/>
                                        </p:tgtEl>
                                        <p:attrNameLst>
                                          <p:attrName>style.visibility</p:attrName>
                                        </p:attrNameLst>
                                      </p:cBhvr>
                                      <p:to>
                                        <p:strVal val="visible"/>
                                      </p:to>
                                    </p:set>
                                    <p:animEffect transition="in" filter="wipe(left)">
                                      <p:cBhvr>
                                        <p:cTn id="55" dur="7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8" grpId="0" animBg="1"/>
      <p:bldP spid="1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How it works ?</a:t>
            </a:r>
            <a:endParaRPr lang="en-IN" dirty="0"/>
          </a:p>
        </p:txBody>
      </p:sp>
      <p:sp>
        <p:nvSpPr>
          <p:cNvPr id="3" name="Content Placeholder 2"/>
          <p:cNvSpPr>
            <a:spLocks noGrp="1"/>
          </p:cNvSpPr>
          <p:nvPr>
            <p:ph idx="1"/>
          </p:nvPr>
        </p:nvSpPr>
        <p:spPr/>
        <p:txBody>
          <a:bodyPr>
            <a:normAutofit/>
          </a:bodyPr>
          <a:lstStyle/>
          <a:p>
            <a:r>
              <a:rPr lang="en-IN" sz="2200" dirty="0"/>
              <a:t>Here when the circuit is close the IR LED connected to the circuit emits Infrared radiations which cannot be seen by naked eyes. IR sensitive Photo diode detects the Infrared Wavelength and starts conducting this triggers the BC547 transistor which is then connected to the Indicator LED terminal thus the indicator LED glows. The Indicator only Glows when the IR sensitive Photo diode starts conducting and Behaves as close switch . the IR sensitive Photodiode detects the light reflected from the nearby objects and thus starts conducting thus it can sense the proximity of the object from photo diodes. </a:t>
            </a:r>
          </a:p>
        </p:txBody>
      </p:sp>
    </p:spTree>
    <p:extLst>
      <p:ext uri="{BB962C8B-B14F-4D97-AF65-F5344CB8AC3E}">
        <p14:creationId xmlns:p14="http://schemas.microsoft.com/office/powerpoint/2010/main" val="37156917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up)">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582</TotalTime>
  <Words>547</Words>
  <Application>Microsoft Office PowerPoint</Application>
  <PresentationFormat>Widescreen</PresentationFormat>
  <Paragraphs>69</Paragraphs>
  <Slides>14</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Bahnschrift</vt:lpstr>
      <vt:lpstr>Bahnschrift SemiBold</vt:lpstr>
      <vt:lpstr>Century Gothic</vt:lpstr>
      <vt:lpstr>Wingdings 3</vt:lpstr>
      <vt:lpstr>Ion</vt:lpstr>
      <vt:lpstr>PowerPoint Presentation</vt:lpstr>
      <vt:lpstr>DEMONSTRATING THE WORKING OF LEDs AND PHOTODIODEs BY CONSTRUCTING SIMPLE PROXIMITY SENSOR</vt:lpstr>
      <vt:lpstr>What Is a LED ?</vt:lpstr>
      <vt:lpstr>What is a PHOTODIODE ?</vt:lpstr>
      <vt:lpstr>What is a Proximity Sensor ?</vt:lpstr>
      <vt:lpstr>How Did we made A Proximity Sensor ?</vt:lpstr>
      <vt:lpstr>Components Used For Project:</vt:lpstr>
      <vt:lpstr>PowerPoint Presentation</vt:lpstr>
      <vt:lpstr>How it works ?</vt:lpstr>
      <vt:lpstr>Where it is Used ?</vt:lpstr>
      <vt:lpstr>Skills Aquired:</vt:lpstr>
      <vt:lpstr>Conclusion -</vt:lpstr>
      <vt:lpstr>CREATORS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MAYBORG</dc:creator>
  <cp:lastModifiedBy>MAYBORG</cp:lastModifiedBy>
  <cp:revision>42</cp:revision>
  <dcterms:created xsi:type="dcterms:W3CDTF">2022-03-12T06:13:50Z</dcterms:created>
  <dcterms:modified xsi:type="dcterms:W3CDTF">2022-03-14T16:25:35Z</dcterms:modified>
</cp:coreProperties>
</file>

<file path=docProps/thumbnail.jpeg>
</file>